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1967" y="1836794"/>
            <a:ext cx="3995420" cy="419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38983" y="777240"/>
            <a:ext cx="5881115" cy="572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7368" y="2968751"/>
            <a:ext cx="2758439" cy="1903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5444" y="3285744"/>
            <a:ext cx="1440179" cy="1315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5945" y="2995500"/>
            <a:ext cx="2661041" cy="1804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25935" y="2995502"/>
            <a:ext cx="2661285" cy="1804670"/>
          </a:xfrm>
          <a:custGeom>
            <a:avLst/>
            <a:gdLst/>
            <a:ahLst/>
            <a:cxnLst/>
            <a:rect l="l" t="t" r="r" b="b"/>
            <a:pathLst>
              <a:path w="2661285" h="1804670">
                <a:moveTo>
                  <a:pt x="143446" y="0"/>
                </a:moveTo>
                <a:lnTo>
                  <a:pt x="2500541" y="1455928"/>
                </a:lnTo>
                <a:lnTo>
                  <a:pt x="2572258" y="1339824"/>
                </a:lnTo>
                <a:lnTo>
                  <a:pt x="2661043" y="1715490"/>
                </a:lnTo>
                <a:lnTo>
                  <a:pt x="2285377" y="1804276"/>
                </a:lnTo>
                <a:lnTo>
                  <a:pt x="2357094" y="1688160"/>
                </a:lnTo>
                <a:lnTo>
                  <a:pt x="0" y="232232"/>
                </a:lnTo>
                <a:lnTo>
                  <a:pt x="143446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94049" y="3618069"/>
            <a:ext cx="681990" cy="529590"/>
          </a:xfrm>
          <a:custGeom>
            <a:avLst/>
            <a:gdLst/>
            <a:ahLst/>
            <a:cxnLst/>
            <a:rect l="l" t="t" r="r" b="b"/>
            <a:pathLst>
              <a:path w="681989" h="529589">
                <a:moveTo>
                  <a:pt x="581809" y="494030"/>
                </a:moveTo>
                <a:lnTo>
                  <a:pt x="539000" y="494030"/>
                </a:lnTo>
                <a:lnTo>
                  <a:pt x="529310" y="509270"/>
                </a:lnTo>
                <a:lnTo>
                  <a:pt x="529018" y="510540"/>
                </a:lnTo>
                <a:lnTo>
                  <a:pt x="529183" y="511810"/>
                </a:lnTo>
                <a:lnTo>
                  <a:pt x="529691" y="513080"/>
                </a:lnTo>
                <a:lnTo>
                  <a:pt x="531545" y="515620"/>
                </a:lnTo>
                <a:lnTo>
                  <a:pt x="532930" y="516890"/>
                </a:lnTo>
                <a:lnTo>
                  <a:pt x="536613" y="520700"/>
                </a:lnTo>
                <a:lnTo>
                  <a:pt x="539115" y="521970"/>
                </a:lnTo>
                <a:lnTo>
                  <a:pt x="545211" y="525780"/>
                </a:lnTo>
                <a:lnTo>
                  <a:pt x="547751" y="527050"/>
                </a:lnTo>
                <a:lnTo>
                  <a:pt x="552030" y="529590"/>
                </a:lnTo>
                <a:lnTo>
                  <a:pt x="559917" y="529590"/>
                </a:lnTo>
                <a:lnTo>
                  <a:pt x="560730" y="528320"/>
                </a:lnTo>
                <a:lnTo>
                  <a:pt x="561390" y="527050"/>
                </a:lnTo>
                <a:lnTo>
                  <a:pt x="581809" y="494030"/>
                </a:lnTo>
                <a:close/>
              </a:path>
              <a:path w="681989" h="529589">
                <a:moveTo>
                  <a:pt x="545007" y="331470"/>
                </a:moveTo>
                <a:lnTo>
                  <a:pt x="531140" y="331470"/>
                </a:lnTo>
                <a:lnTo>
                  <a:pt x="524339" y="332740"/>
                </a:lnTo>
                <a:lnTo>
                  <a:pt x="511023" y="337820"/>
                </a:lnTo>
                <a:lnTo>
                  <a:pt x="504531" y="342900"/>
                </a:lnTo>
                <a:lnTo>
                  <a:pt x="498150" y="346710"/>
                </a:lnTo>
                <a:lnTo>
                  <a:pt x="468617" y="382270"/>
                </a:lnTo>
                <a:lnTo>
                  <a:pt x="464348" y="388620"/>
                </a:lnTo>
                <a:lnTo>
                  <a:pt x="450605" y="425450"/>
                </a:lnTo>
                <a:lnTo>
                  <a:pt x="449774" y="433070"/>
                </a:lnTo>
                <a:lnTo>
                  <a:pt x="449781" y="441960"/>
                </a:lnTo>
                <a:lnTo>
                  <a:pt x="465772" y="477520"/>
                </a:lnTo>
                <a:lnTo>
                  <a:pt x="499843" y="496570"/>
                </a:lnTo>
                <a:lnTo>
                  <a:pt x="507199" y="496570"/>
                </a:lnTo>
                <a:lnTo>
                  <a:pt x="514765" y="497840"/>
                </a:lnTo>
                <a:lnTo>
                  <a:pt x="539000" y="494030"/>
                </a:lnTo>
                <a:lnTo>
                  <a:pt x="581809" y="494030"/>
                </a:lnTo>
                <a:lnTo>
                  <a:pt x="598301" y="467360"/>
                </a:lnTo>
                <a:lnTo>
                  <a:pt x="521665" y="467360"/>
                </a:lnTo>
                <a:lnTo>
                  <a:pt x="518452" y="466090"/>
                </a:lnTo>
                <a:lnTo>
                  <a:pt x="512724" y="464820"/>
                </a:lnTo>
                <a:lnTo>
                  <a:pt x="494563" y="441960"/>
                </a:lnTo>
                <a:lnTo>
                  <a:pt x="495579" y="430530"/>
                </a:lnTo>
                <a:lnTo>
                  <a:pt x="514807" y="392430"/>
                </a:lnTo>
                <a:lnTo>
                  <a:pt x="541362" y="373380"/>
                </a:lnTo>
                <a:lnTo>
                  <a:pt x="597241" y="373380"/>
                </a:lnTo>
                <a:lnTo>
                  <a:pt x="595890" y="369570"/>
                </a:lnTo>
                <a:lnTo>
                  <a:pt x="573074" y="341630"/>
                </a:lnTo>
                <a:lnTo>
                  <a:pt x="559050" y="334010"/>
                </a:lnTo>
                <a:lnTo>
                  <a:pt x="545007" y="331470"/>
                </a:lnTo>
                <a:close/>
              </a:path>
              <a:path w="681989" h="529589">
                <a:moveTo>
                  <a:pt x="597241" y="373380"/>
                </a:moveTo>
                <a:lnTo>
                  <a:pt x="551332" y="373380"/>
                </a:lnTo>
                <a:lnTo>
                  <a:pt x="556221" y="374650"/>
                </a:lnTo>
                <a:lnTo>
                  <a:pt x="566356" y="381000"/>
                </a:lnTo>
                <a:lnTo>
                  <a:pt x="570344" y="384810"/>
                </a:lnTo>
                <a:lnTo>
                  <a:pt x="573036" y="392430"/>
                </a:lnTo>
                <a:lnTo>
                  <a:pt x="574905" y="397510"/>
                </a:lnTo>
                <a:lnTo>
                  <a:pt x="576494" y="402590"/>
                </a:lnTo>
                <a:lnTo>
                  <a:pt x="577801" y="408940"/>
                </a:lnTo>
                <a:lnTo>
                  <a:pt x="578827" y="416560"/>
                </a:lnTo>
                <a:lnTo>
                  <a:pt x="551853" y="461010"/>
                </a:lnTo>
                <a:lnTo>
                  <a:pt x="546277" y="462280"/>
                </a:lnTo>
                <a:lnTo>
                  <a:pt x="541324" y="463550"/>
                </a:lnTo>
                <a:lnTo>
                  <a:pt x="532676" y="466090"/>
                </a:lnTo>
                <a:lnTo>
                  <a:pt x="528739" y="466090"/>
                </a:lnTo>
                <a:lnTo>
                  <a:pt x="521665" y="467360"/>
                </a:lnTo>
                <a:lnTo>
                  <a:pt x="598301" y="467360"/>
                </a:lnTo>
                <a:lnTo>
                  <a:pt x="650917" y="382270"/>
                </a:lnTo>
                <a:lnTo>
                  <a:pt x="600049" y="382270"/>
                </a:lnTo>
                <a:lnTo>
                  <a:pt x="598142" y="375920"/>
                </a:lnTo>
                <a:lnTo>
                  <a:pt x="597241" y="373380"/>
                </a:lnTo>
                <a:close/>
              </a:path>
              <a:path w="681989" h="529589">
                <a:moveTo>
                  <a:pt x="491045" y="208280"/>
                </a:moveTo>
                <a:lnTo>
                  <a:pt x="486117" y="208280"/>
                </a:lnTo>
                <a:lnTo>
                  <a:pt x="483958" y="209550"/>
                </a:lnTo>
                <a:lnTo>
                  <a:pt x="483120" y="209550"/>
                </a:lnTo>
                <a:lnTo>
                  <a:pt x="362089" y="405130"/>
                </a:lnTo>
                <a:lnTo>
                  <a:pt x="361848" y="406400"/>
                </a:lnTo>
                <a:lnTo>
                  <a:pt x="362115" y="408940"/>
                </a:lnTo>
                <a:lnTo>
                  <a:pt x="362750" y="410210"/>
                </a:lnTo>
                <a:lnTo>
                  <a:pt x="364998" y="412750"/>
                </a:lnTo>
                <a:lnTo>
                  <a:pt x="366661" y="414020"/>
                </a:lnTo>
                <a:lnTo>
                  <a:pt x="374002" y="420370"/>
                </a:lnTo>
                <a:lnTo>
                  <a:pt x="381279" y="424180"/>
                </a:lnTo>
                <a:lnTo>
                  <a:pt x="384352" y="425450"/>
                </a:lnTo>
                <a:lnTo>
                  <a:pt x="389369" y="427990"/>
                </a:lnTo>
                <a:lnTo>
                  <a:pt x="391490" y="429260"/>
                </a:lnTo>
                <a:lnTo>
                  <a:pt x="394957" y="430530"/>
                </a:lnTo>
                <a:lnTo>
                  <a:pt x="396341" y="430530"/>
                </a:lnTo>
                <a:lnTo>
                  <a:pt x="398437" y="429260"/>
                </a:lnTo>
                <a:lnTo>
                  <a:pt x="399262" y="427990"/>
                </a:lnTo>
                <a:lnTo>
                  <a:pt x="399872" y="427990"/>
                </a:lnTo>
                <a:lnTo>
                  <a:pt x="520293" y="232410"/>
                </a:lnTo>
                <a:lnTo>
                  <a:pt x="520547" y="231140"/>
                </a:lnTo>
                <a:lnTo>
                  <a:pt x="520331" y="229870"/>
                </a:lnTo>
                <a:lnTo>
                  <a:pt x="519734" y="228600"/>
                </a:lnTo>
                <a:lnTo>
                  <a:pt x="517550" y="224790"/>
                </a:lnTo>
                <a:lnTo>
                  <a:pt x="515924" y="223520"/>
                </a:lnTo>
                <a:lnTo>
                  <a:pt x="511568" y="219710"/>
                </a:lnTo>
                <a:lnTo>
                  <a:pt x="508660" y="218440"/>
                </a:lnTo>
                <a:lnTo>
                  <a:pt x="501383" y="213360"/>
                </a:lnTo>
                <a:lnTo>
                  <a:pt x="498284" y="212090"/>
                </a:lnTo>
                <a:lnTo>
                  <a:pt x="493204" y="209550"/>
                </a:lnTo>
                <a:lnTo>
                  <a:pt x="491045" y="208280"/>
                </a:lnTo>
                <a:close/>
              </a:path>
              <a:path w="681989" h="529589">
                <a:moveTo>
                  <a:pt x="652449" y="308610"/>
                </a:moveTo>
                <a:lnTo>
                  <a:pt x="647534" y="308610"/>
                </a:lnTo>
                <a:lnTo>
                  <a:pt x="645490" y="309880"/>
                </a:lnTo>
                <a:lnTo>
                  <a:pt x="644664" y="309880"/>
                </a:lnTo>
                <a:lnTo>
                  <a:pt x="600049" y="382270"/>
                </a:lnTo>
                <a:lnTo>
                  <a:pt x="650917" y="382270"/>
                </a:lnTo>
                <a:lnTo>
                  <a:pt x="681545" y="332740"/>
                </a:lnTo>
                <a:lnTo>
                  <a:pt x="681799" y="331470"/>
                </a:lnTo>
                <a:lnTo>
                  <a:pt x="681596" y="328930"/>
                </a:lnTo>
                <a:lnTo>
                  <a:pt x="681012" y="327660"/>
                </a:lnTo>
                <a:lnTo>
                  <a:pt x="678929" y="325120"/>
                </a:lnTo>
                <a:lnTo>
                  <a:pt x="677316" y="323850"/>
                </a:lnTo>
                <a:lnTo>
                  <a:pt x="672960" y="320040"/>
                </a:lnTo>
                <a:lnTo>
                  <a:pt x="670052" y="318770"/>
                </a:lnTo>
                <a:lnTo>
                  <a:pt x="662774" y="313690"/>
                </a:lnTo>
                <a:lnTo>
                  <a:pt x="659688" y="312420"/>
                </a:lnTo>
                <a:lnTo>
                  <a:pt x="654608" y="309880"/>
                </a:lnTo>
                <a:lnTo>
                  <a:pt x="652449" y="308610"/>
                </a:lnTo>
                <a:close/>
              </a:path>
              <a:path w="681989" h="529589">
                <a:moveTo>
                  <a:pt x="317848" y="194310"/>
                </a:moveTo>
                <a:lnTo>
                  <a:pt x="310187" y="194310"/>
                </a:lnTo>
                <a:lnTo>
                  <a:pt x="295198" y="196850"/>
                </a:lnTo>
                <a:lnTo>
                  <a:pt x="287909" y="200660"/>
                </a:lnTo>
                <a:lnTo>
                  <a:pt x="280808" y="203200"/>
                </a:lnTo>
                <a:lnTo>
                  <a:pt x="248624" y="233680"/>
                </a:lnTo>
                <a:lnTo>
                  <a:pt x="230052" y="267970"/>
                </a:lnTo>
                <a:lnTo>
                  <a:pt x="225353" y="294640"/>
                </a:lnTo>
                <a:lnTo>
                  <a:pt x="225524" y="299720"/>
                </a:lnTo>
                <a:lnTo>
                  <a:pt x="240474" y="335280"/>
                </a:lnTo>
                <a:lnTo>
                  <a:pt x="246148" y="340360"/>
                </a:lnTo>
                <a:lnTo>
                  <a:pt x="252710" y="346710"/>
                </a:lnTo>
                <a:lnTo>
                  <a:pt x="260159" y="353060"/>
                </a:lnTo>
                <a:lnTo>
                  <a:pt x="268490" y="358140"/>
                </a:lnTo>
                <a:lnTo>
                  <a:pt x="274980" y="361950"/>
                </a:lnTo>
                <a:lnTo>
                  <a:pt x="281343" y="365760"/>
                </a:lnTo>
                <a:lnTo>
                  <a:pt x="293776" y="370840"/>
                </a:lnTo>
                <a:lnTo>
                  <a:pt x="299453" y="373380"/>
                </a:lnTo>
                <a:lnTo>
                  <a:pt x="309702" y="375920"/>
                </a:lnTo>
                <a:lnTo>
                  <a:pt x="314045" y="377190"/>
                </a:lnTo>
                <a:lnTo>
                  <a:pt x="321208" y="378460"/>
                </a:lnTo>
                <a:lnTo>
                  <a:pt x="325666" y="378460"/>
                </a:lnTo>
                <a:lnTo>
                  <a:pt x="326618" y="377190"/>
                </a:lnTo>
                <a:lnTo>
                  <a:pt x="328320" y="377190"/>
                </a:lnTo>
                <a:lnTo>
                  <a:pt x="330898" y="373380"/>
                </a:lnTo>
                <a:lnTo>
                  <a:pt x="331851" y="373380"/>
                </a:lnTo>
                <a:lnTo>
                  <a:pt x="333933" y="369570"/>
                </a:lnTo>
                <a:lnTo>
                  <a:pt x="335127" y="368300"/>
                </a:lnTo>
                <a:lnTo>
                  <a:pt x="337985" y="363220"/>
                </a:lnTo>
                <a:lnTo>
                  <a:pt x="339166" y="360680"/>
                </a:lnTo>
                <a:lnTo>
                  <a:pt x="340880" y="358140"/>
                </a:lnTo>
                <a:lnTo>
                  <a:pt x="341376" y="356870"/>
                </a:lnTo>
                <a:lnTo>
                  <a:pt x="341680" y="354330"/>
                </a:lnTo>
                <a:lnTo>
                  <a:pt x="341579" y="353060"/>
                </a:lnTo>
                <a:lnTo>
                  <a:pt x="340817" y="351790"/>
                </a:lnTo>
                <a:lnTo>
                  <a:pt x="340194" y="351790"/>
                </a:lnTo>
                <a:lnTo>
                  <a:pt x="337832" y="349250"/>
                </a:lnTo>
                <a:lnTo>
                  <a:pt x="335622" y="349250"/>
                </a:lnTo>
                <a:lnTo>
                  <a:pt x="329742" y="347980"/>
                </a:lnTo>
                <a:lnTo>
                  <a:pt x="326136" y="346710"/>
                </a:lnTo>
                <a:lnTo>
                  <a:pt x="317563" y="345440"/>
                </a:lnTo>
                <a:lnTo>
                  <a:pt x="312674" y="342900"/>
                </a:lnTo>
                <a:lnTo>
                  <a:pt x="301675" y="339090"/>
                </a:lnTo>
                <a:lnTo>
                  <a:pt x="295681" y="336550"/>
                </a:lnTo>
                <a:lnTo>
                  <a:pt x="266674" y="299720"/>
                </a:lnTo>
                <a:lnTo>
                  <a:pt x="266954" y="294640"/>
                </a:lnTo>
                <a:lnTo>
                  <a:pt x="269951" y="284480"/>
                </a:lnTo>
                <a:lnTo>
                  <a:pt x="272427" y="279400"/>
                </a:lnTo>
                <a:lnTo>
                  <a:pt x="275894" y="273050"/>
                </a:lnTo>
                <a:lnTo>
                  <a:pt x="329680" y="273050"/>
                </a:lnTo>
                <a:lnTo>
                  <a:pt x="290652" y="248920"/>
                </a:lnTo>
                <a:lnTo>
                  <a:pt x="293700" y="245110"/>
                </a:lnTo>
                <a:lnTo>
                  <a:pt x="297103" y="241300"/>
                </a:lnTo>
                <a:lnTo>
                  <a:pt x="304609" y="233680"/>
                </a:lnTo>
                <a:lnTo>
                  <a:pt x="308559" y="232410"/>
                </a:lnTo>
                <a:lnTo>
                  <a:pt x="316890" y="228600"/>
                </a:lnTo>
                <a:lnTo>
                  <a:pt x="381185" y="228600"/>
                </a:lnTo>
                <a:lnTo>
                  <a:pt x="377305" y="223520"/>
                </a:lnTo>
                <a:lnTo>
                  <a:pt x="341266" y="199390"/>
                </a:lnTo>
                <a:lnTo>
                  <a:pt x="333442" y="196850"/>
                </a:lnTo>
                <a:lnTo>
                  <a:pt x="317848" y="194310"/>
                </a:lnTo>
                <a:close/>
              </a:path>
              <a:path w="681989" h="529589">
                <a:moveTo>
                  <a:pt x="329680" y="273050"/>
                </a:moveTo>
                <a:lnTo>
                  <a:pt x="275894" y="273050"/>
                </a:lnTo>
                <a:lnTo>
                  <a:pt x="359537" y="325120"/>
                </a:lnTo>
                <a:lnTo>
                  <a:pt x="362978" y="325120"/>
                </a:lnTo>
                <a:lnTo>
                  <a:pt x="369684" y="323850"/>
                </a:lnTo>
                <a:lnTo>
                  <a:pt x="372757" y="321310"/>
                </a:lnTo>
                <a:lnTo>
                  <a:pt x="375551" y="316230"/>
                </a:lnTo>
                <a:lnTo>
                  <a:pt x="379196" y="311150"/>
                </a:lnTo>
                <a:lnTo>
                  <a:pt x="383175" y="303530"/>
                </a:lnTo>
                <a:lnTo>
                  <a:pt x="386554" y="297180"/>
                </a:lnTo>
                <a:lnTo>
                  <a:pt x="389331" y="289560"/>
                </a:lnTo>
                <a:lnTo>
                  <a:pt x="391502" y="283210"/>
                </a:lnTo>
                <a:lnTo>
                  <a:pt x="346113" y="283210"/>
                </a:lnTo>
                <a:lnTo>
                  <a:pt x="329680" y="273050"/>
                </a:lnTo>
                <a:close/>
              </a:path>
              <a:path w="681989" h="529589">
                <a:moveTo>
                  <a:pt x="172821" y="289560"/>
                </a:moveTo>
                <a:lnTo>
                  <a:pt x="165887" y="289560"/>
                </a:lnTo>
                <a:lnTo>
                  <a:pt x="169341" y="290830"/>
                </a:lnTo>
                <a:lnTo>
                  <a:pt x="170738" y="290830"/>
                </a:lnTo>
                <a:lnTo>
                  <a:pt x="172821" y="289560"/>
                </a:lnTo>
                <a:close/>
              </a:path>
              <a:path w="681989" h="529589">
                <a:moveTo>
                  <a:pt x="226631" y="132080"/>
                </a:moveTo>
                <a:lnTo>
                  <a:pt x="219608" y="132080"/>
                </a:lnTo>
                <a:lnTo>
                  <a:pt x="218782" y="133350"/>
                </a:lnTo>
                <a:lnTo>
                  <a:pt x="136474" y="266700"/>
                </a:lnTo>
                <a:lnTo>
                  <a:pt x="136245" y="267970"/>
                </a:lnTo>
                <a:lnTo>
                  <a:pt x="136512" y="269240"/>
                </a:lnTo>
                <a:lnTo>
                  <a:pt x="137134" y="270510"/>
                </a:lnTo>
                <a:lnTo>
                  <a:pt x="139382" y="273050"/>
                </a:lnTo>
                <a:lnTo>
                  <a:pt x="141046" y="275590"/>
                </a:lnTo>
                <a:lnTo>
                  <a:pt x="145465" y="278130"/>
                </a:lnTo>
                <a:lnTo>
                  <a:pt x="148386" y="280670"/>
                </a:lnTo>
                <a:lnTo>
                  <a:pt x="155663" y="284480"/>
                </a:lnTo>
                <a:lnTo>
                  <a:pt x="158737" y="287020"/>
                </a:lnTo>
                <a:lnTo>
                  <a:pt x="163766" y="289560"/>
                </a:lnTo>
                <a:lnTo>
                  <a:pt x="173647" y="289560"/>
                </a:lnTo>
                <a:lnTo>
                  <a:pt x="174256" y="288290"/>
                </a:lnTo>
                <a:lnTo>
                  <a:pt x="255955" y="156210"/>
                </a:lnTo>
                <a:lnTo>
                  <a:pt x="251498" y="147320"/>
                </a:lnTo>
                <a:lnTo>
                  <a:pt x="244233" y="140970"/>
                </a:lnTo>
                <a:lnTo>
                  <a:pt x="236956" y="137160"/>
                </a:lnTo>
                <a:lnTo>
                  <a:pt x="233857" y="135890"/>
                </a:lnTo>
                <a:lnTo>
                  <a:pt x="228777" y="133350"/>
                </a:lnTo>
                <a:lnTo>
                  <a:pt x="226631" y="132080"/>
                </a:lnTo>
                <a:close/>
              </a:path>
              <a:path w="681989" h="529589">
                <a:moveTo>
                  <a:pt x="381185" y="228600"/>
                </a:moveTo>
                <a:lnTo>
                  <a:pt x="330428" y="228600"/>
                </a:lnTo>
                <a:lnTo>
                  <a:pt x="335089" y="229870"/>
                </a:lnTo>
                <a:lnTo>
                  <a:pt x="339801" y="233680"/>
                </a:lnTo>
                <a:lnTo>
                  <a:pt x="346009" y="237490"/>
                </a:lnTo>
                <a:lnTo>
                  <a:pt x="350613" y="242570"/>
                </a:lnTo>
                <a:lnTo>
                  <a:pt x="353615" y="248920"/>
                </a:lnTo>
                <a:lnTo>
                  <a:pt x="355015" y="255270"/>
                </a:lnTo>
                <a:lnTo>
                  <a:pt x="354910" y="261620"/>
                </a:lnTo>
                <a:lnTo>
                  <a:pt x="353393" y="269240"/>
                </a:lnTo>
                <a:lnTo>
                  <a:pt x="350461" y="275590"/>
                </a:lnTo>
                <a:lnTo>
                  <a:pt x="346113" y="283210"/>
                </a:lnTo>
                <a:lnTo>
                  <a:pt x="391502" y="283210"/>
                </a:lnTo>
                <a:lnTo>
                  <a:pt x="393007" y="275590"/>
                </a:lnTo>
                <a:lnTo>
                  <a:pt x="393769" y="269240"/>
                </a:lnTo>
                <a:lnTo>
                  <a:pt x="393788" y="261620"/>
                </a:lnTo>
                <a:lnTo>
                  <a:pt x="393065" y="255270"/>
                </a:lnTo>
                <a:lnTo>
                  <a:pt x="391560" y="248920"/>
                </a:lnTo>
                <a:lnTo>
                  <a:pt x="389239" y="242570"/>
                </a:lnTo>
                <a:lnTo>
                  <a:pt x="386103" y="236220"/>
                </a:lnTo>
                <a:lnTo>
                  <a:pt x="382155" y="229870"/>
                </a:lnTo>
                <a:lnTo>
                  <a:pt x="381185" y="228600"/>
                </a:lnTo>
                <a:close/>
              </a:path>
              <a:path w="681989" h="529589">
                <a:moveTo>
                  <a:pt x="38328" y="205740"/>
                </a:moveTo>
                <a:lnTo>
                  <a:pt x="31000" y="205740"/>
                </a:lnTo>
                <a:lnTo>
                  <a:pt x="34709" y="207010"/>
                </a:lnTo>
                <a:lnTo>
                  <a:pt x="36182" y="207010"/>
                </a:lnTo>
                <a:lnTo>
                  <a:pt x="38328" y="205740"/>
                </a:lnTo>
                <a:close/>
              </a:path>
              <a:path w="681989" h="529589">
                <a:moveTo>
                  <a:pt x="123634" y="0"/>
                </a:moveTo>
                <a:lnTo>
                  <a:pt x="113512" y="0"/>
                </a:lnTo>
                <a:lnTo>
                  <a:pt x="110477" y="2540"/>
                </a:lnTo>
                <a:lnTo>
                  <a:pt x="254" y="181610"/>
                </a:lnTo>
                <a:lnTo>
                  <a:pt x="0" y="182880"/>
                </a:lnTo>
                <a:lnTo>
                  <a:pt x="304" y="185420"/>
                </a:lnTo>
                <a:lnTo>
                  <a:pt x="952" y="186690"/>
                </a:lnTo>
                <a:lnTo>
                  <a:pt x="3238" y="189230"/>
                </a:lnTo>
                <a:lnTo>
                  <a:pt x="4965" y="190500"/>
                </a:lnTo>
                <a:lnTo>
                  <a:pt x="9626" y="194310"/>
                </a:lnTo>
                <a:lnTo>
                  <a:pt x="12649" y="196850"/>
                </a:lnTo>
                <a:lnTo>
                  <a:pt x="20231" y="200660"/>
                </a:lnTo>
                <a:lnTo>
                  <a:pt x="23469" y="203200"/>
                </a:lnTo>
                <a:lnTo>
                  <a:pt x="28740" y="205740"/>
                </a:lnTo>
                <a:lnTo>
                  <a:pt x="39204" y="205740"/>
                </a:lnTo>
                <a:lnTo>
                  <a:pt x="83794" y="133350"/>
                </a:lnTo>
                <a:lnTo>
                  <a:pt x="154258" y="133350"/>
                </a:lnTo>
                <a:lnTo>
                  <a:pt x="103009" y="101600"/>
                </a:lnTo>
                <a:lnTo>
                  <a:pt x="134721" y="50800"/>
                </a:lnTo>
                <a:lnTo>
                  <a:pt x="205345" y="50800"/>
                </a:lnTo>
                <a:lnTo>
                  <a:pt x="123634" y="0"/>
                </a:lnTo>
                <a:close/>
              </a:path>
              <a:path w="681989" h="529589">
                <a:moveTo>
                  <a:pt x="154258" y="133350"/>
                </a:moveTo>
                <a:lnTo>
                  <a:pt x="83794" y="133350"/>
                </a:lnTo>
                <a:lnTo>
                  <a:pt x="143230" y="170180"/>
                </a:lnTo>
                <a:lnTo>
                  <a:pt x="146240" y="170180"/>
                </a:lnTo>
                <a:lnTo>
                  <a:pt x="147408" y="168910"/>
                </a:lnTo>
                <a:lnTo>
                  <a:pt x="150075" y="167640"/>
                </a:lnTo>
                <a:lnTo>
                  <a:pt x="151472" y="166370"/>
                </a:lnTo>
                <a:lnTo>
                  <a:pt x="154393" y="162560"/>
                </a:lnTo>
                <a:lnTo>
                  <a:pt x="156032" y="160020"/>
                </a:lnTo>
                <a:lnTo>
                  <a:pt x="159677" y="154940"/>
                </a:lnTo>
                <a:lnTo>
                  <a:pt x="161074" y="152400"/>
                </a:lnTo>
                <a:lnTo>
                  <a:pt x="163004" y="147320"/>
                </a:lnTo>
                <a:lnTo>
                  <a:pt x="163588" y="146050"/>
                </a:lnTo>
                <a:lnTo>
                  <a:pt x="163969" y="142240"/>
                </a:lnTo>
                <a:lnTo>
                  <a:pt x="163868" y="140970"/>
                </a:lnTo>
                <a:lnTo>
                  <a:pt x="163093" y="139700"/>
                </a:lnTo>
                <a:lnTo>
                  <a:pt x="162458" y="138430"/>
                </a:lnTo>
                <a:lnTo>
                  <a:pt x="154258" y="133350"/>
                </a:lnTo>
                <a:close/>
              </a:path>
              <a:path w="681989" h="529589">
                <a:moveTo>
                  <a:pt x="261518" y="74930"/>
                </a:moveTo>
                <a:lnTo>
                  <a:pt x="251942" y="76200"/>
                </a:lnTo>
                <a:lnTo>
                  <a:pt x="247230" y="81280"/>
                </a:lnTo>
                <a:lnTo>
                  <a:pt x="238188" y="95250"/>
                </a:lnTo>
                <a:lnTo>
                  <a:pt x="236562" y="101600"/>
                </a:lnTo>
                <a:lnTo>
                  <a:pt x="238975" y="110490"/>
                </a:lnTo>
                <a:lnTo>
                  <a:pt x="243751" y="115570"/>
                </a:lnTo>
                <a:lnTo>
                  <a:pt x="260375" y="125730"/>
                </a:lnTo>
                <a:lnTo>
                  <a:pt x="266903" y="127000"/>
                </a:lnTo>
                <a:lnTo>
                  <a:pt x="276529" y="125730"/>
                </a:lnTo>
                <a:lnTo>
                  <a:pt x="281241" y="121920"/>
                </a:lnTo>
                <a:lnTo>
                  <a:pt x="285851" y="114300"/>
                </a:lnTo>
                <a:lnTo>
                  <a:pt x="290283" y="106680"/>
                </a:lnTo>
                <a:lnTo>
                  <a:pt x="291896" y="100330"/>
                </a:lnTo>
                <a:lnTo>
                  <a:pt x="289458" y="91440"/>
                </a:lnTo>
                <a:lnTo>
                  <a:pt x="284721" y="86360"/>
                </a:lnTo>
                <a:lnTo>
                  <a:pt x="268097" y="76200"/>
                </a:lnTo>
                <a:lnTo>
                  <a:pt x="261518" y="74930"/>
                </a:lnTo>
                <a:close/>
              </a:path>
              <a:path w="681989" h="529589">
                <a:moveTo>
                  <a:pt x="205345" y="50800"/>
                </a:moveTo>
                <a:lnTo>
                  <a:pt x="134721" y="50800"/>
                </a:lnTo>
                <a:lnTo>
                  <a:pt x="198005" y="90170"/>
                </a:lnTo>
                <a:lnTo>
                  <a:pt x="201079" y="90170"/>
                </a:lnTo>
                <a:lnTo>
                  <a:pt x="202247" y="88900"/>
                </a:lnTo>
                <a:lnTo>
                  <a:pt x="204787" y="87630"/>
                </a:lnTo>
                <a:lnTo>
                  <a:pt x="206159" y="86360"/>
                </a:lnTo>
                <a:lnTo>
                  <a:pt x="209143" y="82550"/>
                </a:lnTo>
                <a:lnTo>
                  <a:pt x="210807" y="80010"/>
                </a:lnTo>
                <a:lnTo>
                  <a:pt x="212623" y="77470"/>
                </a:lnTo>
                <a:lnTo>
                  <a:pt x="214439" y="73660"/>
                </a:lnTo>
                <a:lnTo>
                  <a:pt x="215874" y="71120"/>
                </a:lnTo>
                <a:lnTo>
                  <a:pt x="217932" y="67310"/>
                </a:lnTo>
                <a:lnTo>
                  <a:pt x="218554" y="64770"/>
                </a:lnTo>
                <a:lnTo>
                  <a:pt x="218986" y="62230"/>
                </a:lnTo>
                <a:lnTo>
                  <a:pt x="218922" y="60960"/>
                </a:lnTo>
                <a:lnTo>
                  <a:pt x="218211" y="58420"/>
                </a:lnTo>
                <a:lnTo>
                  <a:pt x="217601" y="58420"/>
                </a:lnTo>
                <a:lnTo>
                  <a:pt x="205345" y="5080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0683" y="2379154"/>
            <a:ext cx="2782633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061" y="1934663"/>
            <a:ext cx="8435876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kron.edu/socialwor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kron.edu/socialwor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akron.edu/socialwork/field-edu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kron.edu/socialwork/student-organizations/" TargetMode="External"/><Relationship Id="rId2" Type="http://schemas.openxmlformats.org/officeDocument/2006/relationships/hyperlink" Target="http://www.uakron.edu/socialwork/field-educat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33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2585" y="714128"/>
            <a:ext cx="60496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School </a:t>
            </a:r>
            <a:r>
              <a:rPr dirty="0"/>
              <a:t>of </a:t>
            </a:r>
            <a:r>
              <a:rPr spc="-5" dirty="0"/>
              <a:t>Social</a:t>
            </a:r>
            <a:r>
              <a:rPr spc="-50" dirty="0"/>
              <a:t> </a:t>
            </a:r>
            <a:r>
              <a:rPr spc="-5" dirty="0"/>
              <a:t>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0140" y="1762640"/>
            <a:ext cx="5534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2060"/>
                </a:solidFill>
                <a:latin typeface="Georgia"/>
                <a:cs typeface="Georgia"/>
              </a:rPr>
              <a:t>Field Instructor</a:t>
            </a:r>
            <a:r>
              <a:rPr sz="3000" b="1" spc="-4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Georgia"/>
                <a:cs typeface="Georgia"/>
              </a:rPr>
              <a:t>Orientation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2668" y="2859920"/>
            <a:ext cx="6229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6405" algn="l"/>
              </a:tabLst>
            </a:pPr>
            <a:r>
              <a:rPr sz="3000" spc="-5" dirty="0">
                <a:solidFill>
                  <a:srgbClr val="FFFFFF"/>
                </a:solidFill>
                <a:latin typeface="Georgia"/>
                <a:cs typeface="Georgia"/>
              </a:rPr>
              <a:t>Courage</a:t>
            </a:r>
            <a:r>
              <a:rPr sz="3000" b="1" spc="-5" dirty="0">
                <a:solidFill>
                  <a:srgbClr val="002060"/>
                </a:solidFill>
                <a:latin typeface="Georgia"/>
                <a:cs typeface="Georgia"/>
              </a:rPr>
              <a:t>.	</a:t>
            </a:r>
            <a:r>
              <a:rPr sz="3000" spc="-5" dirty="0">
                <a:solidFill>
                  <a:srgbClr val="FFFFFF"/>
                </a:solidFill>
                <a:latin typeface="Georgia"/>
                <a:cs typeface="Georgia"/>
              </a:rPr>
              <a:t>Compassion</a:t>
            </a:r>
            <a:r>
              <a:rPr sz="3000" b="1" spc="-5" dirty="0">
                <a:solidFill>
                  <a:srgbClr val="002060"/>
                </a:solidFill>
                <a:latin typeface="Georgia"/>
                <a:cs typeface="Georgia"/>
              </a:rPr>
              <a:t>.</a:t>
            </a:r>
            <a:r>
              <a:rPr sz="3000" b="1" spc="-2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Georgia"/>
                <a:cs typeface="Georgia"/>
              </a:rPr>
              <a:t>Competence</a:t>
            </a:r>
            <a:r>
              <a:rPr sz="3000" b="1" spc="-5" dirty="0">
                <a:solidFill>
                  <a:srgbClr val="002060"/>
                </a:solidFill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876" y="5793455"/>
            <a:ext cx="369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www.uakron.edu/socialwork/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588" y="864560"/>
            <a:ext cx="6830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How do </a:t>
            </a:r>
            <a:r>
              <a:rPr sz="3200" spc="-5" dirty="0"/>
              <a:t>we achieve </a:t>
            </a:r>
            <a:r>
              <a:rPr sz="3200" dirty="0"/>
              <a:t>our</a:t>
            </a:r>
            <a:r>
              <a:rPr sz="3200" spc="-65" dirty="0"/>
              <a:t> </a:t>
            </a:r>
            <a:r>
              <a:rPr sz="3200" spc="-5" dirty="0"/>
              <a:t>mission?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544988" y="1478181"/>
            <a:ext cx="5774776" cy="446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82232" y="5922571"/>
            <a:ext cx="2770505" cy="6470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26135" marR="5080" indent="-814069">
              <a:lnSpc>
                <a:spcPts val="2260"/>
              </a:lnSpc>
              <a:spcBef>
                <a:spcPts val="484"/>
              </a:spcBef>
            </a:pPr>
            <a:r>
              <a:rPr sz="2200" b="1" spc="-5" dirty="0">
                <a:latin typeface="Georgia"/>
                <a:cs typeface="Georgia"/>
              </a:rPr>
              <a:t>Professional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Social  </a:t>
            </a:r>
            <a:r>
              <a:rPr sz="2200" b="1" spc="-10" dirty="0">
                <a:latin typeface="Georgia"/>
                <a:cs typeface="Georgia"/>
              </a:rPr>
              <a:t>Worker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6594" y="4082801"/>
            <a:ext cx="178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Competencies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8863" y="2904568"/>
            <a:ext cx="1062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Courage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953" y="2954498"/>
            <a:ext cx="156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Compassion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872615"/>
            <a:ext cx="23323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Classroom  without </a:t>
            </a:r>
            <a:r>
              <a:rPr sz="2000" b="1" spc="-10" dirty="0">
                <a:latin typeface="Georgia"/>
                <a:cs typeface="Georgia"/>
              </a:rPr>
              <a:t>walls </a:t>
            </a:r>
            <a:r>
              <a:rPr sz="2000" b="1" dirty="0">
                <a:latin typeface="Georgia"/>
                <a:cs typeface="Georgia"/>
              </a:rPr>
              <a:t>–  </a:t>
            </a:r>
            <a:r>
              <a:rPr sz="2000" b="1" spc="-5" dirty="0">
                <a:latin typeface="Georgia"/>
                <a:cs typeface="Georgia"/>
              </a:rPr>
              <a:t>Field Education</a:t>
            </a:r>
            <a:r>
              <a:rPr sz="2000" b="1" spc="-7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–  </a:t>
            </a:r>
            <a:r>
              <a:rPr sz="2000" b="1" spc="-5" dirty="0">
                <a:latin typeface="Georgia"/>
                <a:cs typeface="Georgia"/>
              </a:rPr>
              <a:t>Field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Placements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091815"/>
            <a:ext cx="22904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Learn</a:t>
            </a:r>
            <a:r>
              <a:rPr sz="2000" b="1" spc="-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latin typeface="Georgia"/>
                <a:cs typeface="Georgia"/>
              </a:rPr>
              <a:t>courage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Strengthen</a:t>
            </a:r>
            <a:endParaRPr sz="20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latin typeface="Georgia"/>
                <a:cs typeface="Georgia"/>
              </a:rPr>
              <a:t>compassion</a:t>
            </a:r>
            <a:endParaRPr sz="2000">
              <a:latin typeface="Georgia"/>
              <a:cs typeface="Georgia"/>
            </a:endParaRPr>
          </a:p>
          <a:p>
            <a:pPr marL="355600" marR="6476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v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el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pm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nt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/ 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Practice 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i="1" spc="-5" dirty="0">
                <a:latin typeface="Georgia"/>
                <a:cs typeface="Georgia"/>
              </a:rPr>
              <a:t>competencies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950" y="817030"/>
            <a:ext cx="586930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 – </a:t>
            </a:r>
            <a:r>
              <a:rPr sz="3200" spc="-5" dirty="0"/>
              <a:t>Signature  Pedagogy </a:t>
            </a:r>
            <a:r>
              <a:rPr sz="3200" dirty="0"/>
              <a:t>for </a:t>
            </a:r>
            <a:r>
              <a:rPr sz="3200" spc="-5" dirty="0"/>
              <a:t>Social </a:t>
            </a:r>
            <a:r>
              <a:rPr sz="3200" dirty="0"/>
              <a:t>Work  Education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3574" y="2425724"/>
            <a:ext cx="756475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Georgia"/>
                <a:cs typeface="Georgia"/>
              </a:rPr>
              <a:t>Field </a:t>
            </a:r>
            <a:r>
              <a:rPr sz="2800" b="1" spc="-5" dirty="0">
                <a:latin typeface="Georgia"/>
                <a:cs typeface="Georgia"/>
              </a:rPr>
              <a:t>practicum is </a:t>
            </a:r>
            <a:r>
              <a:rPr sz="2800" b="1" spc="-10" dirty="0">
                <a:latin typeface="Georgia"/>
                <a:cs typeface="Georgia"/>
              </a:rPr>
              <a:t>designed </a:t>
            </a:r>
            <a:r>
              <a:rPr sz="2800" b="1" i="1" spc="-5" dirty="0">
                <a:solidFill>
                  <a:srgbClr val="002060"/>
                </a:solidFill>
                <a:latin typeface="Georgia"/>
                <a:cs typeface="Georgia"/>
              </a:rPr>
              <a:t>concurrently  </a:t>
            </a:r>
            <a:r>
              <a:rPr sz="2800" b="1" spc="-10" dirty="0">
                <a:latin typeface="Georgia"/>
                <a:cs typeface="Georgia"/>
              </a:rPr>
              <a:t>with classroom learning </a:t>
            </a:r>
            <a:r>
              <a:rPr sz="2800" b="1" spc="-5" dirty="0">
                <a:latin typeface="Georgia"/>
                <a:cs typeface="Georgia"/>
              </a:rPr>
              <a:t>to </a:t>
            </a:r>
            <a:r>
              <a:rPr sz="2800" b="1" spc="-10" dirty="0">
                <a:latin typeface="Georgia"/>
                <a:cs typeface="Georgia"/>
              </a:rPr>
              <a:t>provide  </a:t>
            </a:r>
            <a:r>
              <a:rPr sz="2800" b="1" i="1" spc="-5" dirty="0">
                <a:solidFill>
                  <a:srgbClr val="002060"/>
                </a:solidFill>
                <a:latin typeface="Georgia"/>
                <a:cs typeface="Georgia"/>
              </a:rPr>
              <a:t>experiential learning </a:t>
            </a:r>
            <a:r>
              <a:rPr sz="2800" b="1" i="1" spc="-10" dirty="0">
                <a:solidFill>
                  <a:srgbClr val="002060"/>
                </a:solidFill>
                <a:latin typeface="Georgia"/>
                <a:cs typeface="Georgia"/>
              </a:rPr>
              <a:t>opportunities </a:t>
            </a:r>
            <a:r>
              <a:rPr sz="2800" b="1" spc="-5" dirty="0">
                <a:latin typeface="Georgia"/>
                <a:cs typeface="Georgia"/>
              </a:rPr>
              <a:t>for  </a:t>
            </a:r>
            <a:r>
              <a:rPr sz="2800" b="1" spc="-10" dirty="0">
                <a:latin typeface="Georgia"/>
                <a:cs typeface="Georgia"/>
              </a:rPr>
              <a:t>application </a:t>
            </a:r>
            <a:r>
              <a:rPr sz="2800" b="1" spc="-5" dirty="0">
                <a:latin typeface="Georgia"/>
                <a:cs typeface="Georgia"/>
              </a:rPr>
              <a:t>of </a:t>
            </a:r>
            <a:r>
              <a:rPr sz="2800" b="1" spc="-10" dirty="0">
                <a:latin typeface="Georgia"/>
                <a:cs typeface="Georgia"/>
              </a:rPr>
              <a:t>social work theories </a:t>
            </a:r>
            <a:r>
              <a:rPr sz="2800" b="1" spc="-5" dirty="0">
                <a:latin typeface="Georgia"/>
                <a:cs typeface="Georgia"/>
              </a:rPr>
              <a:t>and  constructs, </a:t>
            </a:r>
            <a:r>
              <a:rPr sz="2800" b="1" spc="-5" dirty="0">
                <a:solidFill>
                  <a:srgbClr val="002060"/>
                </a:solidFill>
                <a:latin typeface="Georgia"/>
                <a:cs typeface="Georgia"/>
              </a:rPr>
              <a:t>and </a:t>
            </a:r>
            <a:r>
              <a:rPr sz="2800" b="1" spc="-10" dirty="0">
                <a:latin typeface="Georgia"/>
                <a:cs typeface="Georgia"/>
              </a:rPr>
              <a:t>development </a:t>
            </a:r>
            <a:r>
              <a:rPr sz="2800" b="1" spc="-5" dirty="0">
                <a:latin typeface="Georgia"/>
                <a:cs typeface="Georgia"/>
              </a:rPr>
              <a:t>of the  student’s </a:t>
            </a:r>
            <a:r>
              <a:rPr sz="2800" b="1" spc="-10" dirty="0">
                <a:latin typeface="Georgia"/>
                <a:cs typeface="Georgia"/>
              </a:rPr>
              <a:t>professional sense </a:t>
            </a:r>
            <a:r>
              <a:rPr sz="2800" b="1" spc="-5" dirty="0">
                <a:latin typeface="Georgia"/>
                <a:cs typeface="Georgia"/>
              </a:rPr>
              <a:t>of</a:t>
            </a:r>
            <a:r>
              <a:rPr sz="2800" b="1" spc="9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self.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857827"/>
            <a:ext cx="2532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</a:t>
            </a:r>
            <a:r>
              <a:rPr sz="3200" spc="-75" dirty="0"/>
              <a:t> </a:t>
            </a:r>
            <a:r>
              <a:rPr sz="3200" dirty="0"/>
              <a:t>Terms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28" y="1441506"/>
            <a:ext cx="390842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Field = placement,  practicum,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internship,  </a:t>
            </a:r>
            <a:r>
              <a:rPr sz="2400" b="1" spc="-5" dirty="0">
                <a:latin typeface="Georgia"/>
                <a:cs typeface="Georgia"/>
              </a:rPr>
              <a:t>or clinical</a:t>
            </a:r>
            <a:endParaRPr sz="2400">
              <a:latin typeface="Georgia"/>
              <a:cs typeface="Georgia"/>
            </a:endParaRPr>
          </a:p>
          <a:p>
            <a:pPr marL="353695" marR="11112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Field Instructor –  agency based with </a:t>
            </a:r>
            <a:r>
              <a:rPr sz="2400" b="1" dirty="0">
                <a:latin typeface="Georgia"/>
                <a:cs typeface="Georgia"/>
              </a:rPr>
              <a:t>a  </a:t>
            </a:r>
            <a:r>
              <a:rPr sz="2400" b="1" spc="-5" dirty="0">
                <a:latin typeface="Georgia"/>
                <a:cs typeface="Georgia"/>
              </a:rPr>
              <a:t>degree </a:t>
            </a:r>
            <a:r>
              <a:rPr sz="2400" b="1" dirty="0">
                <a:latin typeface="Georgia"/>
                <a:cs typeface="Georgia"/>
              </a:rPr>
              <a:t>in </a:t>
            </a:r>
            <a:r>
              <a:rPr sz="2400" b="1" spc="-5" dirty="0">
                <a:latin typeface="Georgia"/>
                <a:cs typeface="Georgia"/>
              </a:rPr>
              <a:t>social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work;  provide social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work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304" y="4074980"/>
            <a:ext cx="187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supervision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28" y="4513892"/>
            <a:ext cx="132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304" y="4879652"/>
            <a:ext cx="35375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based may or may not  have </a:t>
            </a:r>
            <a:r>
              <a:rPr sz="2400" b="1" dirty="0">
                <a:latin typeface="Georgia"/>
                <a:cs typeface="Georgia"/>
              </a:rPr>
              <a:t>a </a:t>
            </a:r>
            <a:r>
              <a:rPr sz="2400" b="1" spc="-5" dirty="0">
                <a:latin typeface="Georgia"/>
                <a:cs typeface="Georgia"/>
              </a:rPr>
              <a:t>degree </a:t>
            </a:r>
            <a:r>
              <a:rPr sz="2400" b="1" dirty="0">
                <a:latin typeface="Georgia"/>
                <a:cs typeface="Georgia"/>
              </a:rPr>
              <a:t>in </a:t>
            </a:r>
            <a:r>
              <a:rPr sz="2400" b="1" spc="-5" dirty="0">
                <a:latin typeface="Georgia"/>
                <a:cs typeface="Georgia"/>
              </a:rPr>
              <a:t>social  work; provide task  monitoring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4366" y="1184310"/>
            <a:ext cx="429006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1342390" indent="-34099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330" algn="l"/>
              </a:tabLst>
            </a:pP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Field Coordinator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– 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university</a:t>
            </a:r>
            <a:r>
              <a:rPr sz="2000" b="1" spc="-25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–based</a:t>
            </a:r>
            <a:endParaRPr sz="2000">
              <a:latin typeface="Georgia"/>
              <a:cs typeface="Georgia"/>
            </a:endParaRPr>
          </a:p>
          <a:p>
            <a:pPr marL="353695" marR="80010" indent="-340995">
              <a:lnSpc>
                <a:spcPct val="100000"/>
              </a:lnSpc>
              <a:spcBef>
                <a:spcPts val="475"/>
              </a:spcBef>
              <a:buFont typeface="Wingdings"/>
              <a:buChar char=""/>
              <a:tabLst>
                <a:tab pos="354330" algn="l"/>
              </a:tabLst>
            </a:pP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Field Contact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–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university-  based, faculty assigned to  students at specific sites or in 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a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 program</a:t>
            </a:r>
            <a:endParaRPr sz="2000">
              <a:latin typeface="Georgia"/>
              <a:cs typeface="Georgia"/>
            </a:endParaRPr>
          </a:p>
          <a:p>
            <a:pPr marL="353695" marR="5080" indent="-340995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4330" algn="l"/>
              </a:tabLst>
            </a:pP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Field Faculty Liaison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– 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university-based, experienced  practitioners in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the 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community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304" y="4364897"/>
            <a:ext cx="767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-26620" dirty="0">
                <a:latin typeface="Georgia"/>
                <a:cs typeface="Georgia"/>
              </a:rPr>
              <a:t>Task </a:t>
            </a:r>
            <a:r>
              <a:rPr sz="3600" b="1" spc="-7" baseline="-26620" dirty="0">
                <a:latin typeface="Georgia"/>
                <a:cs typeface="Georgia"/>
              </a:rPr>
              <a:t>Supervisor- </a:t>
            </a:r>
            <a:r>
              <a:rPr sz="3600" b="1" spc="-247" baseline="-26620" dirty="0">
                <a:latin typeface="Georgia"/>
                <a:cs typeface="Georgia"/>
              </a:rPr>
              <a:t>agency</a:t>
            </a:r>
            <a:r>
              <a:rPr sz="2000" spc="-165" dirty="0">
                <a:solidFill>
                  <a:srgbClr val="001B4B"/>
                </a:solidFill>
                <a:latin typeface="Wingdings"/>
                <a:cs typeface="Wingdings"/>
              </a:rPr>
              <a:t></a:t>
            </a:r>
            <a:r>
              <a:rPr sz="2000" spc="-165" dirty="0">
                <a:solidFill>
                  <a:srgbClr val="001B4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School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Director-</a:t>
            </a:r>
            <a:r>
              <a:rPr sz="2000" b="1" spc="-80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university-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5996" y="4720089"/>
            <a:ext cx="350075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based, leadership of entire 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School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of Social </a:t>
            </a:r>
            <a:r>
              <a:rPr sz="2000" b="1" dirty="0">
                <a:solidFill>
                  <a:srgbClr val="001B4B"/>
                </a:solidFill>
                <a:latin typeface="Georgia"/>
                <a:cs typeface="Georgia"/>
              </a:rPr>
              <a:t>Work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33420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Starting</a:t>
            </a:r>
            <a:r>
              <a:rPr sz="3200" spc="-35" dirty="0"/>
              <a:t> </a:t>
            </a:r>
            <a:r>
              <a:rPr sz="3200" spc="-5" dirty="0"/>
              <a:t>Point…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439923" y="2103120"/>
            <a:ext cx="2779775" cy="3587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33420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Starting</a:t>
            </a:r>
            <a:r>
              <a:rPr sz="3200" spc="-35" dirty="0"/>
              <a:t> </a:t>
            </a:r>
            <a:r>
              <a:rPr sz="3200" spc="-5" dirty="0"/>
              <a:t>Point…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87577" y="1879003"/>
            <a:ext cx="4292015" cy="378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4208" y="4815840"/>
            <a:ext cx="1935479" cy="204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447" y="1979674"/>
            <a:ext cx="1905000" cy="2847340"/>
          </a:xfrm>
          <a:custGeom>
            <a:avLst/>
            <a:gdLst/>
            <a:ahLst/>
            <a:cxnLst/>
            <a:rect l="l" t="t" r="r" b="b"/>
            <a:pathLst>
              <a:path w="1905000" h="2847340">
                <a:moveTo>
                  <a:pt x="1741284" y="0"/>
                </a:moveTo>
                <a:lnTo>
                  <a:pt x="163715" y="0"/>
                </a:lnTo>
                <a:lnTo>
                  <a:pt x="120191" y="5848"/>
                </a:lnTo>
                <a:lnTo>
                  <a:pt x="81082" y="22353"/>
                </a:lnTo>
                <a:lnTo>
                  <a:pt x="47948" y="47953"/>
                </a:lnTo>
                <a:lnTo>
                  <a:pt x="22350" y="81088"/>
                </a:lnTo>
                <a:lnTo>
                  <a:pt x="5847" y="120195"/>
                </a:lnTo>
                <a:lnTo>
                  <a:pt x="0" y="163715"/>
                </a:lnTo>
                <a:lnTo>
                  <a:pt x="0" y="2683116"/>
                </a:lnTo>
                <a:lnTo>
                  <a:pt x="5847" y="2726640"/>
                </a:lnTo>
                <a:lnTo>
                  <a:pt x="22350" y="2765749"/>
                </a:lnTo>
                <a:lnTo>
                  <a:pt x="47948" y="2798883"/>
                </a:lnTo>
                <a:lnTo>
                  <a:pt x="81082" y="2824481"/>
                </a:lnTo>
                <a:lnTo>
                  <a:pt x="120191" y="2840984"/>
                </a:lnTo>
                <a:lnTo>
                  <a:pt x="163715" y="2846832"/>
                </a:lnTo>
                <a:lnTo>
                  <a:pt x="1741284" y="2846832"/>
                </a:lnTo>
                <a:lnTo>
                  <a:pt x="1784808" y="2840984"/>
                </a:lnTo>
                <a:lnTo>
                  <a:pt x="1823917" y="2824481"/>
                </a:lnTo>
                <a:lnTo>
                  <a:pt x="1857051" y="2798883"/>
                </a:lnTo>
                <a:lnTo>
                  <a:pt x="1882649" y="2765749"/>
                </a:lnTo>
                <a:lnTo>
                  <a:pt x="1899152" y="2726640"/>
                </a:lnTo>
                <a:lnTo>
                  <a:pt x="1905000" y="2683116"/>
                </a:lnTo>
                <a:lnTo>
                  <a:pt x="1905000" y="163715"/>
                </a:lnTo>
                <a:lnTo>
                  <a:pt x="1899152" y="120195"/>
                </a:lnTo>
                <a:lnTo>
                  <a:pt x="1882649" y="81088"/>
                </a:lnTo>
                <a:lnTo>
                  <a:pt x="1857051" y="47953"/>
                </a:lnTo>
                <a:lnTo>
                  <a:pt x="1823917" y="22353"/>
                </a:lnTo>
                <a:lnTo>
                  <a:pt x="1784808" y="5848"/>
                </a:lnTo>
                <a:lnTo>
                  <a:pt x="174128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9447" y="1979674"/>
            <a:ext cx="1905000" cy="2846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7292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Do you </a:t>
            </a:r>
            <a:r>
              <a:rPr sz="3200" spc="-5" dirty="0"/>
              <a:t>remember </a:t>
            </a:r>
            <a:r>
              <a:rPr sz="3200" dirty="0"/>
              <a:t>your</a:t>
            </a:r>
            <a:r>
              <a:rPr sz="3200" spc="-85" dirty="0"/>
              <a:t> </a:t>
            </a:r>
            <a:r>
              <a:rPr sz="3200" spc="-5" dirty="0"/>
              <a:t>beginning?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28" y="1930375"/>
            <a:ext cx="6911975" cy="190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6575" marR="5080" indent="-53657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2800" b="1" spc="-10" dirty="0">
                <a:latin typeface="Georgia"/>
                <a:cs typeface="Georgia"/>
              </a:rPr>
              <a:t>What </a:t>
            </a:r>
            <a:r>
              <a:rPr sz="2800" b="1" spc="-5" dirty="0">
                <a:latin typeface="Georgia"/>
                <a:cs typeface="Georgia"/>
              </a:rPr>
              <a:t>was difficult for you as a new  intern?</a:t>
            </a:r>
            <a:endParaRPr sz="2800">
              <a:latin typeface="Georgia"/>
              <a:cs typeface="Georgia"/>
            </a:endParaRPr>
          </a:p>
          <a:p>
            <a:pPr marL="536575" indent="-52387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2800" b="1" spc="-10" dirty="0">
                <a:latin typeface="Georgia"/>
                <a:cs typeface="Georgia"/>
              </a:rPr>
              <a:t>What worked well </a:t>
            </a:r>
            <a:r>
              <a:rPr sz="2800" b="1" spc="-5" dirty="0">
                <a:latin typeface="Georgia"/>
                <a:cs typeface="Georgia"/>
              </a:rPr>
              <a:t>for</a:t>
            </a:r>
            <a:r>
              <a:rPr sz="2800" b="1" spc="4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you?</a:t>
            </a:r>
            <a:endParaRPr sz="2800">
              <a:latin typeface="Georgia"/>
              <a:cs typeface="Georgia"/>
            </a:endParaRPr>
          </a:p>
          <a:p>
            <a:pPr marL="536575" indent="-52387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2800" b="1" spc="-10" dirty="0">
                <a:latin typeface="Georgia"/>
                <a:cs typeface="Georgia"/>
              </a:rPr>
              <a:t>How did </a:t>
            </a:r>
            <a:r>
              <a:rPr sz="2800" b="1" spc="-5" dirty="0">
                <a:latin typeface="Georgia"/>
                <a:cs typeface="Georgia"/>
              </a:rPr>
              <a:t>you feel in the</a:t>
            </a:r>
            <a:r>
              <a:rPr sz="2800" b="1" spc="3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beginning?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48" y="5980176"/>
            <a:ext cx="1328927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187" y="4052322"/>
            <a:ext cx="1298575" cy="1938655"/>
          </a:xfrm>
          <a:custGeom>
            <a:avLst/>
            <a:gdLst/>
            <a:ahLst/>
            <a:cxnLst/>
            <a:rect l="l" t="t" r="r" b="b"/>
            <a:pathLst>
              <a:path w="1298575" h="1938654">
                <a:moveTo>
                  <a:pt x="1186865" y="0"/>
                </a:moveTo>
                <a:lnTo>
                  <a:pt x="111582" y="0"/>
                </a:lnTo>
                <a:lnTo>
                  <a:pt x="68151" y="8767"/>
                </a:lnTo>
                <a:lnTo>
                  <a:pt x="32683" y="32678"/>
                </a:lnTo>
                <a:lnTo>
                  <a:pt x="8769" y="68146"/>
                </a:lnTo>
                <a:lnTo>
                  <a:pt x="0" y="111582"/>
                </a:lnTo>
                <a:lnTo>
                  <a:pt x="0" y="1826933"/>
                </a:lnTo>
                <a:lnTo>
                  <a:pt x="8769" y="1870371"/>
                </a:lnTo>
                <a:lnTo>
                  <a:pt x="32683" y="1905842"/>
                </a:lnTo>
                <a:lnTo>
                  <a:pt x="68151" y="1929758"/>
                </a:lnTo>
                <a:lnTo>
                  <a:pt x="111582" y="1938527"/>
                </a:lnTo>
                <a:lnTo>
                  <a:pt x="1186865" y="1938527"/>
                </a:lnTo>
                <a:lnTo>
                  <a:pt x="1230296" y="1929758"/>
                </a:lnTo>
                <a:lnTo>
                  <a:pt x="1265764" y="1905842"/>
                </a:lnTo>
                <a:lnTo>
                  <a:pt x="1289678" y="1870371"/>
                </a:lnTo>
                <a:lnTo>
                  <a:pt x="1298448" y="1826933"/>
                </a:lnTo>
                <a:lnTo>
                  <a:pt x="1298448" y="111582"/>
                </a:lnTo>
                <a:lnTo>
                  <a:pt x="1289678" y="68146"/>
                </a:lnTo>
                <a:lnTo>
                  <a:pt x="1265764" y="32678"/>
                </a:lnTo>
                <a:lnTo>
                  <a:pt x="1230296" y="8767"/>
                </a:lnTo>
                <a:lnTo>
                  <a:pt x="118686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187" y="4052322"/>
            <a:ext cx="1298448" cy="193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857827"/>
            <a:ext cx="3161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Getting</a:t>
            </a:r>
            <a:r>
              <a:rPr sz="3200" spc="-75" dirty="0"/>
              <a:t> </a:t>
            </a:r>
            <a:r>
              <a:rPr sz="3200" dirty="0"/>
              <a:t>started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6548" y="1439984"/>
            <a:ext cx="3881754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5" dirty="0">
                <a:latin typeface="Georgia"/>
                <a:cs typeface="Georgia"/>
              </a:rPr>
              <a:t>Student </a:t>
            </a:r>
            <a:r>
              <a:rPr sz="2800" b="1" spc="-10" dirty="0">
                <a:latin typeface="Georgia"/>
                <a:cs typeface="Georgia"/>
              </a:rPr>
              <a:t>designated  work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space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5" dirty="0">
                <a:latin typeface="Georgia"/>
                <a:cs typeface="Georgia"/>
              </a:rPr>
              <a:t>Access to</a:t>
            </a:r>
            <a:r>
              <a:rPr sz="2800" b="1" spc="-10" dirty="0">
                <a:latin typeface="Georgia"/>
                <a:cs typeface="Georgia"/>
              </a:rPr>
              <a:t> phone,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548" y="3317552"/>
            <a:ext cx="40868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Explicit </a:t>
            </a:r>
            <a:r>
              <a:rPr sz="2800" b="1" spc="-5" dirty="0">
                <a:latin typeface="Georgia"/>
                <a:cs typeface="Georgia"/>
              </a:rPr>
              <a:t>agency  expectations:</a:t>
            </a:r>
            <a:r>
              <a:rPr sz="2800" b="1" spc="-5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hours,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924" y="4171193"/>
            <a:ext cx="394525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Georgia"/>
                <a:cs typeface="Georgia"/>
              </a:rPr>
              <a:t>dress code, </a:t>
            </a:r>
            <a:r>
              <a:rPr sz="2800" b="1" spc="-5" dirty="0">
                <a:latin typeface="Georgia"/>
                <a:cs typeface="Georgia"/>
              </a:rPr>
              <a:t>computer  </a:t>
            </a:r>
            <a:r>
              <a:rPr sz="2800" b="1" spc="-10" dirty="0">
                <a:latin typeface="Georgia"/>
                <a:cs typeface="Georgia"/>
              </a:rPr>
              <a:t>policies, specialized  </a:t>
            </a:r>
            <a:r>
              <a:rPr sz="2800" b="1" spc="-5" dirty="0">
                <a:latin typeface="Georgia"/>
                <a:cs typeface="Georgia"/>
              </a:rPr>
              <a:t>trainings, </a:t>
            </a:r>
            <a:r>
              <a:rPr sz="2800" b="1" spc="-10" dirty="0">
                <a:latin typeface="Georgia"/>
                <a:cs typeface="Georgia"/>
              </a:rPr>
              <a:t>special  </a:t>
            </a:r>
            <a:r>
              <a:rPr sz="2800" b="1" spc="-5" dirty="0">
                <a:latin typeface="Georgia"/>
                <a:cs typeface="Georgia"/>
              </a:rPr>
              <a:t>functions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3584" y="1439984"/>
            <a:ext cx="37649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Walking 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tour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of  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agency and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overall  introductions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924" y="2805589"/>
            <a:ext cx="7419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Georgia"/>
                <a:cs typeface="Georgia"/>
              </a:rPr>
              <a:t>computer, email, </a:t>
            </a:r>
            <a:r>
              <a:rPr sz="2800" b="1" spc="35" dirty="0">
                <a:latin typeface="Georgia"/>
                <a:cs typeface="Georgia"/>
              </a:rPr>
              <a:t>etc.</a:t>
            </a:r>
            <a:r>
              <a:rPr sz="2800" spc="35" dirty="0">
                <a:solidFill>
                  <a:srgbClr val="001B4B"/>
                </a:solidFill>
                <a:latin typeface="Wingdings"/>
                <a:cs typeface="Wingdings"/>
              </a:rPr>
              <a:t></a:t>
            </a:r>
            <a:r>
              <a:rPr sz="2800" spc="35" dirty="0">
                <a:solidFill>
                  <a:srgbClr val="001B4B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Schedule</a:t>
            </a:r>
            <a:r>
              <a:rPr sz="2800" b="1" spc="-215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shadow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3584" y="3146456"/>
            <a:ext cx="4138929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opportunities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Don’t</a:t>
            </a:r>
            <a:r>
              <a:rPr sz="2800" b="1" spc="-15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underestimate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4960" y="4171093"/>
            <a:ext cx="3825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the importance of</a:t>
            </a:r>
            <a:r>
              <a:rPr sz="2800" b="1" spc="-65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an  orientation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857827"/>
            <a:ext cx="3161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Getting</a:t>
            </a:r>
            <a:r>
              <a:rPr sz="3200" spc="-75" dirty="0"/>
              <a:t> </a:t>
            </a:r>
            <a:r>
              <a:rPr sz="3200" dirty="0"/>
              <a:t>started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6548" y="1439984"/>
            <a:ext cx="41370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294640" indent="-340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5" dirty="0">
                <a:latin typeface="Georgia"/>
                <a:cs typeface="Georgia"/>
              </a:rPr>
              <a:t>An </a:t>
            </a:r>
            <a:r>
              <a:rPr sz="2800" b="1" spc="-10" dirty="0">
                <a:latin typeface="Georgia"/>
                <a:cs typeface="Georgia"/>
              </a:rPr>
              <a:t>approved  scheduled </a:t>
            </a:r>
            <a:r>
              <a:rPr sz="2800" b="1" spc="-5" dirty="0">
                <a:latin typeface="Georgia"/>
                <a:cs typeface="Georgia"/>
              </a:rPr>
              <a:t>for </a:t>
            </a:r>
            <a:r>
              <a:rPr sz="2800" b="1" spc="-10" dirty="0">
                <a:latin typeface="Georgia"/>
                <a:cs typeface="Georgia"/>
              </a:rPr>
              <a:t>their  </a:t>
            </a:r>
            <a:r>
              <a:rPr sz="2800" b="1" dirty="0">
                <a:latin typeface="Georgia"/>
                <a:cs typeface="Georgia"/>
              </a:rPr>
              <a:t>1</a:t>
            </a:r>
            <a:r>
              <a:rPr sz="2775" b="1" baseline="25525" dirty="0">
                <a:latin typeface="Georgia"/>
                <a:cs typeface="Georgia"/>
              </a:rPr>
              <a:t>st </a:t>
            </a:r>
            <a:r>
              <a:rPr sz="2800" b="1" spc="-5" dirty="0">
                <a:latin typeface="Georgia"/>
                <a:cs typeface="Georgia"/>
              </a:rPr>
              <a:t>month with  minimal</a:t>
            </a:r>
            <a:r>
              <a:rPr sz="2800" b="1" spc="-10" dirty="0">
                <a:latin typeface="Georgia"/>
                <a:cs typeface="Georgia"/>
              </a:rPr>
              <a:t> deviation</a:t>
            </a:r>
            <a:endParaRPr sz="2800">
              <a:latin typeface="Georgia"/>
              <a:cs typeface="Georgia"/>
            </a:endParaRPr>
          </a:p>
          <a:p>
            <a:pPr marL="353695" marR="141605" indent="-34099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Materials </a:t>
            </a:r>
            <a:r>
              <a:rPr sz="2800" b="1" spc="-5" dirty="0">
                <a:latin typeface="Georgia"/>
                <a:cs typeface="Georgia"/>
              </a:rPr>
              <a:t>for  </a:t>
            </a:r>
            <a:r>
              <a:rPr sz="2800" b="1" spc="-10" dirty="0">
                <a:latin typeface="Georgia"/>
                <a:cs typeface="Georgia"/>
              </a:rPr>
              <a:t>independent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review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Georgia"/>
                <a:cs typeface="Georgia"/>
              </a:rPr>
              <a:t>i.e. policy </a:t>
            </a:r>
            <a:r>
              <a:rPr sz="2800" b="1" spc="-5" dirty="0">
                <a:latin typeface="Georgia"/>
                <a:cs typeface="Georgia"/>
              </a:rPr>
              <a:t>&amp; </a:t>
            </a:r>
            <a:r>
              <a:rPr sz="2800" b="1" spc="-10" dirty="0">
                <a:latin typeface="Georgia"/>
                <a:cs typeface="Georgia"/>
              </a:rPr>
              <a:t>procedure  </a:t>
            </a:r>
            <a:r>
              <a:rPr sz="2800" b="1" spc="-5" dirty="0">
                <a:latin typeface="Georgia"/>
                <a:cs typeface="Georgia"/>
              </a:rPr>
              <a:t>manual, case</a:t>
            </a:r>
            <a:r>
              <a:rPr sz="2800" b="1" spc="-1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records,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584" y="1439984"/>
            <a:ext cx="4093845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Emergency &amp; safety-  related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procedures</a:t>
            </a:r>
            <a:endParaRPr sz="2800">
              <a:latin typeface="Georgia"/>
              <a:cs typeface="Georgia"/>
            </a:endParaRPr>
          </a:p>
          <a:p>
            <a:pPr marL="353695" marR="690245" indent="-34099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Establish weekly  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meting time for 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supervision</a:t>
            </a:r>
            <a:endParaRPr sz="2800">
              <a:latin typeface="Georgia"/>
              <a:cs typeface="Georgia"/>
            </a:endParaRPr>
          </a:p>
          <a:p>
            <a:pPr marL="353695" marR="167005" indent="-34099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4330" algn="l"/>
              </a:tabLst>
            </a:pP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Protocol when field  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instructor</a:t>
            </a:r>
            <a:r>
              <a:rPr sz="2800" b="1" spc="-20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absence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33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8286" y="2379154"/>
            <a:ext cx="40462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Field</a:t>
            </a:r>
            <a:r>
              <a:rPr spc="-65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" y="0"/>
            <a:ext cx="9110472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4826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Assessing </a:t>
            </a:r>
            <a:r>
              <a:rPr sz="3200" dirty="0"/>
              <a:t>your</a:t>
            </a:r>
            <a:r>
              <a:rPr sz="3200" spc="-75" dirty="0"/>
              <a:t> </a:t>
            </a:r>
            <a:r>
              <a:rPr sz="3200" dirty="0"/>
              <a:t>student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61009" y="2821685"/>
            <a:ext cx="1536700" cy="1216660"/>
          </a:xfrm>
          <a:custGeom>
            <a:avLst/>
            <a:gdLst/>
            <a:ahLst/>
            <a:cxnLst/>
            <a:rect l="l" t="t" r="r" b="b"/>
            <a:pathLst>
              <a:path w="1536700" h="1216660">
                <a:moveTo>
                  <a:pt x="1414576" y="0"/>
                </a:moveTo>
                <a:lnTo>
                  <a:pt x="121615" y="0"/>
                </a:lnTo>
                <a:lnTo>
                  <a:pt x="74275" y="9556"/>
                </a:lnTo>
                <a:lnTo>
                  <a:pt x="35618" y="35618"/>
                </a:lnTo>
                <a:lnTo>
                  <a:pt x="9556" y="74275"/>
                </a:lnTo>
                <a:lnTo>
                  <a:pt x="0" y="121615"/>
                </a:lnTo>
                <a:lnTo>
                  <a:pt x="0" y="1094536"/>
                </a:lnTo>
                <a:lnTo>
                  <a:pt x="9556" y="1141876"/>
                </a:lnTo>
                <a:lnTo>
                  <a:pt x="35618" y="1180533"/>
                </a:lnTo>
                <a:lnTo>
                  <a:pt x="74275" y="1206595"/>
                </a:lnTo>
                <a:lnTo>
                  <a:pt x="121615" y="1216152"/>
                </a:lnTo>
                <a:lnTo>
                  <a:pt x="1414576" y="1216152"/>
                </a:lnTo>
                <a:lnTo>
                  <a:pt x="1461916" y="1206595"/>
                </a:lnTo>
                <a:lnTo>
                  <a:pt x="1500573" y="1180533"/>
                </a:lnTo>
                <a:lnTo>
                  <a:pt x="1526635" y="1141876"/>
                </a:lnTo>
                <a:lnTo>
                  <a:pt x="1536192" y="1094536"/>
                </a:lnTo>
                <a:lnTo>
                  <a:pt x="1536192" y="121615"/>
                </a:lnTo>
                <a:lnTo>
                  <a:pt x="1526635" y="74275"/>
                </a:lnTo>
                <a:lnTo>
                  <a:pt x="1500573" y="35618"/>
                </a:lnTo>
                <a:lnTo>
                  <a:pt x="1461916" y="9556"/>
                </a:lnTo>
                <a:lnTo>
                  <a:pt x="141457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009" y="2821685"/>
            <a:ext cx="1536700" cy="1216660"/>
          </a:xfrm>
          <a:custGeom>
            <a:avLst/>
            <a:gdLst/>
            <a:ahLst/>
            <a:cxnLst/>
            <a:rect l="l" t="t" r="r" b="b"/>
            <a:pathLst>
              <a:path w="1536700" h="1216660">
                <a:moveTo>
                  <a:pt x="0" y="121615"/>
                </a:moveTo>
                <a:lnTo>
                  <a:pt x="9556" y="74275"/>
                </a:lnTo>
                <a:lnTo>
                  <a:pt x="35618" y="35618"/>
                </a:lnTo>
                <a:lnTo>
                  <a:pt x="74275" y="9556"/>
                </a:lnTo>
                <a:lnTo>
                  <a:pt x="121615" y="0"/>
                </a:lnTo>
                <a:lnTo>
                  <a:pt x="1414576" y="0"/>
                </a:lnTo>
                <a:lnTo>
                  <a:pt x="1461916" y="9556"/>
                </a:lnTo>
                <a:lnTo>
                  <a:pt x="1500573" y="35618"/>
                </a:lnTo>
                <a:lnTo>
                  <a:pt x="1526635" y="74275"/>
                </a:lnTo>
                <a:lnTo>
                  <a:pt x="1536192" y="121615"/>
                </a:lnTo>
                <a:lnTo>
                  <a:pt x="1536192" y="1094536"/>
                </a:lnTo>
                <a:lnTo>
                  <a:pt x="1526635" y="1141876"/>
                </a:lnTo>
                <a:lnTo>
                  <a:pt x="1500573" y="1180533"/>
                </a:lnTo>
                <a:lnTo>
                  <a:pt x="1461916" y="1206595"/>
                </a:lnTo>
                <a:lnTo>
                  <a:pt x="1414576" y="1216152"/>
                </a:lnTo>
                <a:lnTo>
                  <a:pt x="121615" y="1216152"/>
                </a:lnTo>
                <a:lnTo>
                  <a:pt x="74275" y="1206595"/>
                </a:lnTo>
                <a:lnTo>
                  <a:pt x="35618" y="1180533"/>
                </a:lnTo>
                <a:lnTo>
                  <a:pt x="9556" y="1141876"/>
                </a:lnTo>
                <a:lnTo>
                  <a:pt x="0" y="1094536"/>
                </a:lnTo>
                <a:lnTo>
                  <a:pt x="0" y="121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334" y="3001390"/>
            <a:ext cx="121221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does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student  know?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8839" y="3238500"/>
            <a:ext cx="326390" cy="381000"/>
          </a:xfrm>
          <a:custGeom>
            <a:avLst/>
            <a:gdLst/>
            <a:ahLst/>
            <a:cxnLst/>
            <a:rect l="l" t="t" r="r" b="b"/>
            <a:pathLst>
              <a:path w="326389" h="381000">
                <a:moveTo>
                  <a:pt x="163068" y="0"/>
                </a:moveTo>
                <a:lnTo>
                  <a:pt x="163068" y="76200"/>
                </a:lnTo>
                <a:lnTo>
                  <a:pt x="0" y="76200"/>
                </a:lnTo>
                <a:lnTo>
                  <a:pt x="0" y="304800"/>
                </a:lnTo>
                <a:lnTo>
                  <a:pt x="163068" y="304800"/>
                </a:lnTo>
                <a:lnTo>
                  <a:pt x="163068" y="381000"/>
                </a:lnTo>
                <a:lnTo>
                  <a:pt x="326136" y="190500"/>
                </a:lnTo>
                <a:lnTo>
                  <a:pt x="1630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1373" y="2821685"/>
            <a:ext cx="1534795" cy="1216660"/>
          </a:xfrm>
          <a:custGeom>
            <a:avLst/>
            <a:gdLst/>
            <a:ahLst/>
            <a:cxnLst/>
            <a:rect l="l" t="t" r="r" b="b"/>
            <a:pathLst>
              <a:path w="1534795" h="1216660">
                <a:moveTo>
                  <a:pt x="1413052" y="0"/>
                </a:moveTo>
                <a:lnTo>
                  <a:pt x="121615" y="0"/>
                </a:lnTo>
                <a:lnTo>
                  <a:pt x="74275" y="9556"/>
                </a:lnTo>
                <a:lnTo>
                  <a:pt x="35618" y="35618"/>
                </a:lnTo>
                <a:lnTo>
                  <a:pt x="9556" y="74275"/>
                </a:lnTo>
                <a:lnTo>
                  <a:pt x="0" y="121615"/>
                </a:lnTo>
                <a:lnTo>
                  <a:pt x="0" y="1094536"/>
                </a:lnTo>
                <a:lnTo>
                  <a:pt x="9556" y="1141876"/>
                </a:lnTo>
                <a:lnTo>
                  <a:pt x="35618" y="1180533"/>
                </a:lnTo>
                <a:lnTo>
                  <a:pt x="74275" y="1206595"/>
                </a:lnTo>
                <a:lnTo>
                  <a:pt x="121615" y="1216152"/>
                </a:lnTo>
                <a:lnTo>
                  <a:pt x="1413052" y="1216152"/>
                </a:lnTo>
                <a:lnTo>
                  <a:pt x="1460392" y="1206595"/>
                </a:lnTo>
                <a:lnTo>
                  <a:pt x="1499049" y="1180533"/>
                </a:lnTo>
                <a:lnTo>
                  <a:pt x="1525111" y="1141876"/>
                </a:lnTo>
                <a:lnTo>
                  <a:pt x="1534668" y="1094536"/>
                </a:lnTo>
                <a:lnTo>
                  <a:pt x="1534668" y="121615"/>
                </a:lnTo>
                <a:lnTo>
                  <a:pt x="1525111" y="74275"/>
                </a:lnTo>
                <a:lnTo>
                  <a:pt x="1499049" y="35618"/>
                </a:lnTo>
                <a:lnTo>
                  <a:pt x="1460392" y="9556"/>
                </a:lnTo>
                <a:lnTo>
                  <a:pt x="1413052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1373" y="2821685"/>
            <a:ext cx="1534795" cy="1216660"/>
          </a:xfrm>
          <a:custGeom>
            <a:avLst/>
            <a:gdLst/>
            <a:ahLst/>
            <a:cxnLst/>
            <a:rect l="l" t="t" r="r" b="b"/>
            <a:pathLst>
              <a:path w="1534795" h="1216660">
                <a:moveTo>
                  <a:pt x="0" y="121615"/>
                </a:moveTo>
                <a:lnTo>
                  <a:pt x="9556" y="74275"/>
                </a:lnTo>
                <a:lnTo>
                  <a:pt x="35618" y="35618"/>
                </a:lnTo>
                <a:lnTo>
                  <a:pt x="74275" y="9556"/>
                </a:lnTo>
                <a:lnTo>
                  <a:pt x="121615" y="0"/>
                </a:lnTo>
                <a:lnTo>
                  <a:pt x="1413052" y="0"/>
                </a:lnTo>
                <a:lnTo>
                  <a:pt x="1460392" y="9556"/>
                </a:lnTo>
                <a:lnTo>
                  <a:pt x="1499049" y="35618"/>
                </a:lnTo>
                <a:lnTo>
                  <a:pt x="1525111" y="74275"/>
                </a:lnTo>
                <a:lnTo>
                  <a:pt x="1534668" y="121615"/>
                </a:lnTo>
                <a:lnTo>
                  <a:pt x="1534668" y="1094536"/>
                </a:lnTo>
                <a:lnTo>
                  <a:pt x="1525111" y="1141876"/>
                </a:lnTo>
                <a:lnTo>
                  <a:pt x="1499049" y="1180533"/>
                </a:lnTo>
                <a:lnTo>
                  <a:pt x="1460392" y="1206595"/>
                </a:lnTo>
                <a:lnTo>
                  <a:pt x="1413052" y="1216152"/>
                </a:lnTo>
                <a:lnTo>
                  <a:pt x="121615" y="1216152"/>
                </a:lnTo>
                <a:lnTo>
                  <a:pt x="74275" y="1206595"/>
                </a:lnTo>
                <a:lnTo>
                  <a:pt x="35618" y="1180533"/>
                </a:lnTo>
                <a:lnTo>
                  <a:pt x="9556" y="1141876"/>
                </a:lnTo>
                <a:lnTo>
                  <a:pt x="0" y="1094536"/>
                </a:lnTo>
                <a:lnTo>
                  <a:pt x="0" y="121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1802" y="2875786"/>
            <a:ext cx="121221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does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student  think they  know?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9203" y="3238500"/>
            <a:ext cx="325120" cy="381000"/>
          </a:xfrm>
          <a:custGeom>
            <a:avLst/>
            <a:gdLst/>
            <a:ahLst/>
            <a:cxnLst/>
            <a:rect l="l" t="t" r="r" b="b"/>
            <a:pathLst>
              <a:path w="325120" h="381000">
                <a:moveTo>
                  <a:pt x="162306" y="0"/>
                </a:moveTo>
                <a:lnTo>
                  <a:pt x="162306" y="76200"/>
                </a:lnTo>
                <a:lnTo>
                  <a:pt x="0" y="76200"/>
                </a:lnTo>
                <a:lnTo>
                  <a:pt x="0" y="304800"/>
                </a:lnTo>
                <a:lnTo>
                  <a:pt x="162306" y="304800"/>
                </a:lnTo>
                <a:lnTo>
                  <a:pt x="162306" y="381000"/>
                </a:lnTo>
                <a:lnTo>
                  <a:pt x="324612" y="190500"/>
                </a:lnTo>
                <a:lnTo>
                  <a:pt x="162306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0214" y="2821685"/>
            <a:ext cx="1536700" cy="1216660"/>
          </a:xfrm>
          <a:custGeom>
            <a:avLst/>
            <a:gdLst/>
            <a:ahLst/>
            <a:cxnLst/>
            <a:rect l="l" t="t" r="r" b="b"/>
            <a:pathLst>
              <a:path w="1536700" h="1216660">
                <a:moveTo>
                  <a:pt x="1414576" y="0"/>
                </a:moveTo>
                <a:lnTo>
                  <a:pt x="121615" y="0"/>
                </a:lnTo>
                <a:lnTo>
                  <a:pt x="74275" y="9556"/>
                </a:lnTo>
                <a:lnTo>
                  <a:pt x="35618" y="35618"/>
                </a:lnTo>
                <a:lnTo>
                  <a:pt x="9556" y="74275"/>
                </a:lnTo>
                <a:lnTo>
                  <a:pt x="0" y="121615"/>
                </a:lnTo>
                <a:lnTo>
                  <a:pt x="0" y="1094536"/>
                </a:lnTo>
                <a:lnTo>
                  <a:pt x="9556" y="1141876"/>
                </a:lnTo>
                <a:lnTo>
                  <a:pt x="35618" y="1180533"/>
                </a:lnTo>
                <a:lnTo>
                  <a:pt x="74275" y="1206595"/>
                </a:lnTo>
                <a:lnTo>
                  <a:pt x="121615" y="1216152"/>
                </a:lnTo>
                <a:lnTo>
                  <a:pt x="1414576" y="1216152"/>
                </a:lnTo>
                <a:lnTo>
                  <a:pt x="1461916" y="1206595"/>
                </a:lnTo>
                <a:lnTo>
                  <a:pt x="1500573" y="1180533"/>
                </a:lnTo>
                <a:lnTo>
                  <a:pt x="1526635" y="1141876"/>
                </a:lnTo>
                <a:lnTo>
                  <a:pt x="1536192" y="1094536"/>
                </a:lnTo>
                <a:lnTo>
                  <a:pt x="1536192" y="121615"/>
                </a:lnTo>
                <a:lnTo>
                  <a:pt x="1526635" y="74275"/>
                </a:lnTo>
                <a:lnTo>
                  <a:pt x="1500573" y="35618"/>
                </a:lnTo>
                <a:lnTo>
                  <a:pt x="1461916" y="9556"/>
                </a:lnTo>
                <a:lnTo>
                  <a:pt x="1414576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0214" y="2821685"/>
            <a:ext cx="1536700" cy="1216660"/>
          </a:xfrm>
          <a:custGeom>
            <a:avLst/>
            <a:gdLst/>
            <a:ahLst/>
            <a:cxnLst/>
            <a:rect l="l" t="t" r="r" b="b"/>
            <a:pathLst>
              <a:path w="1536700" h="1216660">
                <a:moveTo>
                  <a:pt x="0" y="121615"/>
                </a:moveTo>
                <a:lnTo>
                  <a:pt x="9556" y="74275"/>
                </a:lnTo>
                <a:lnTo>
                  <a:pt x="35618" y="35618"/>
                </a:lnTo>
                <a:lnTo>
                  <a:pt x="74275" y="9556"/>
                </a:lnTo>
                <a:lnTo>
                  <a:pt x="121615" y="0"/>
                </a:lnTo>
                <a:lnTo>
                  <a:pt x="1414576" y="0"/>
                </a:lnTo>
                <a:lnTo>
                  <a:pt x="1461916" y="9556"/>
                </a:lnTo>
                <a:lnTo>
                  <a:pt x="1500573" y="35618"/>
                </a:lnTo>
                <a:lnTo>
                  <a:pt x="1526635" y="74275"/>
                </a:lnTo>
                <a:lnTo>
                  <a:pt x="1536192" y="121615"/>
                </a:lnTo>
                <a:lnTo>
                  <a:pt x="1536192" y="1094536"/>
                </a:lnTo>
                <a:lnTo>
                  <a:pt x="1526635" y="1141876"/>
                </a:lnTo>
                <a:lnTo>
                  <a:pt x="1500573" y="1180533"/>
                </a:lnTo>
                <a:lnTo>
                  <a:pt x="1461916" y="1206595"/>
                </a:lnTo>
                <a:lnTo>
                  <a:pt x="1414576" y="1216152"/>
                </a:lnTo>
                <a:lnTo>
                  <a:pt x="121615" y="1216152"/>
                </a:lnTo>
                <a:lnTo>
                  <a:pt x="74275" y="1206595"/>
                </a:lnTo>
                <a:lnTo>
                  <a:pt x="35618" y="1180533"/>
                </a:lnTo>
                <a:lnTo>
                  <a:pt x="9556" y="1141876"/>
                </a:lnTo>
                <a:lnTo>
                  <a:pt x="0" y="1094536"/>
                </a:lnTo>
                <a:lnTo>
                  <a:pt x="0" y="121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21270" y="2875786"/>
            <a:ext cx="121221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does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student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want to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know?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8044" y="3238500"/>
            <a:ext cx="326390" cy="381000"/>
          </a:xfrm>
          <a:custGeom>
            <a:avLst/>
            <a:gdLst/>
            <a:ahLst/>
            <a:cxnLst/>
            <a:rect l="l" t="t" r="r" b="b"/>
            <a:pathLst>
              <a:path w="326390" h="381000">
                <a:moveTo>
                  <a:pt x="163068" y="0"/>
                </a:moveTo>
                <a:lnTo>
                  <a:pt x="163068" y="76200"/>
                </a:lnTo>
                <a:lnTo>
                  <a:pt x="0" y="76200"/>
                </a:lnTo>
                <a:lnTo>
                  <a:pt x="0" y="304800"/>
                </a:lnTo>
                <a:lnTo>
                  <a:pt x="163068" y="304800"/>
                </a:lnTo>
                <a:lnTo>
                  <a:pt x="163068" y="381000"/>
                </a:lnTo>
                <a:lnTo>
                  <a:pt x="326136" y="190500"/>
                </a:lnTo>
                <a:lnTo>
                  <a:pt x="163068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0578" y="2821685"/>
            <a:ext cx="1534795" cy="1216660"/>
          </a:xfrm>
          <a:custGeom>
            <a:avLst/>
            <a:gdLst/>
            <a:ahLst/>
            <a:cxnLst/>
            <a:rect l="l" t="t" r="r" b="b"/>
            <a:pathLst>
              <a:path w="1534795" h="1216660">
                <a:moveTo>
                  <a:pt x="1413052" y="0"/>
                </a:moveTo>
                <a:lnTo>
                  <a:pt x="121615" y="0"/>
                </a:lnTo>
                <a:lnTo>
                  <a:pt x="74275" y="9556"/>
                </a:lnTo>
                <a:lnTo>
                  <a:pt x="35618" y="35618"/>
                </a:lnTo>
                <a:lnTo>
                  <a:pt x="9556" y="74275"/>
                </a:lnTo>
                <a:lnTo>
                  <a:pt x="0" y="121615"/>
                </a:lnTo>
                <a:lnTo>
                  <a:pt x="0" y="1094536"/>
                </a:lnTo>
                <a:lnTo>
                  <a:pt x="9556" y="1141876"/>
                </a:lnTo>
                <a:lnTo>
                  <a:pt x="35618" y="1180533"/>
                </a:lnTo>
                <a:lnTo>
                  <a:pt x="74275" y="1206595"/>
                </a:lnTo>
                <a:lnTo>
                  <a:pt x="121615" y="1216152"/>
                </a:lnTo>
                <a:lnTo>
                  <a:pt x="1413052" y="1216152"/>
                </a:lnTo>
                <a:lnTo>
                  <a:pt x="1460392" y="1206595"/>
                </a:lnTo>
                <a:lnTo>
                  <a:pt x="1499049" y="1180533"/>
                </a:lnTo>
                <a:lnTo>
                  <a:pt x="1525111" y="1141876"/>
                </a:lnTo>
                <a:lnTo>
                  <a:pt x="1534668" y="1094536"/>
                </a:lnTo>
                <a:lnTo>
                  <a:pt x="1534668" y="121615"/>
                </a:lnTo>
                <a:lnTo>
                  <a:pt x="1525111" y="74275"/>
                </a:lnTo>
                <a:lnTo>
                  <a:pt x="1499049" y="35618"/>
                </a:lnTo>
                <a:lnTo>
                  <a:pt x="1460392" y="9556"/>
                </a:lnTo>
                <a:lnTo>
                  <a:pt x="1413052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0578" y="2821685"/>
            <a:ext cx="1534795" cy="1216660"/>
          </a:xfrm>
          <a:custGeom>
            <a:avLst/>
            <a:gdLst/>
            <a:ahLst/>
            <a:cxnLst/>
            <a:rect l="l" t="t" r="r" b="b"/>
            <a:pathLst>
              <a:path w="1534795" h="1216660">
                <a:moveTo>
                  <a:pt x="0" y="121615"/>
                </a:moveTo>
                <a:lnTo>
                  <a:pt x="9556" y="74275"/>
                </a:lnTo>
                <a:lnTo>
                  <a:pt x="35618" y="35618"/>
                </a:lnTo>
                <a:lnTo>
                  <a:pt x="74275" y="9556"/>
                </a:lnTo>
                <a:lnTo>
                  <a:pt x="121615" y="0"/>
                </a:lnTo>
                <a:lnTo>
                  <a:pt x="1413052" y="0"/>
                </a:lnTo>
                <a:lnTo>
                  <a:pt x="1460392" y="9556"/>
                </a:lnTo>
                <a:lnTo>
                  <a:pt x="1499049" y="35618"/>
                </a:lnTo>
                <a:lnTo>
                  <a:pt x="1525111" y="74275"/>
                </a:lnTo>
                <a:lnTo>
                  <a:pt x="1534668" y="121615"/>
                </a:lnTo>
                <a:lnTo>
                  <a:pt x="1534668" y="1094536"/>
                </a:lnTo>
                <a:lnTo>
                  <a:pt x="1525111" y="1141876"/>
                </a:lnTo>
                <a:lnTo>
                  <a:pt x="1499049" y="1180533"/>
                </a:lnTo>
                <a:lnTo>
                  <a:pt x="1460392" y="1206595"/>
                </a:lnTo>
                <a:lnTo>
                  <a:pt x="1413052" y="1216152"/>
                </a:lnTo>
                <a:lnTo>
                  <a:pt x="121615" y="1216152"/>
                </a:lnTo>
                <a:lnTo>
                  <a:pt x="74275" y="1206595"/>
                </a:lnTo>
                <a:lnTo>
                  <a:pt x="35618" y="1180533"/>
                </a:lnTo>
                <a:lnTo>
                  <a:pt x="9556" y="1141876"/>
                </a:lnTo>
                <a:lnTo>
                  <a:pt x="0" y="1094536"/>
                </a:lnTo>
                <a:lnTo>
                  <a:pt x="0" y="121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0738" y="2875786"/>
            <a:ext cx="121221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does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student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know?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6160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Mission </a:t>
            </a:r>
            <a:r>
              <a:rPr sz="3200" dirty="0"/>
              <a:t>Statement-</a:t>
            </a:r>
            <a:r>
              <a:rPr sz="3200" spc="-65" dirty="0"/>
              <a:t> </a:t>
            </a:r>
            <a:r>
              <a:rPr sz="3200" dirty="0">
                <a:solidFill>
                  <a:srgbClr val="000000"/>
                </a:solidFill>
              </a:rPr>
              <a:t>Graduate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28" y="1732387"/>
            <a:ext cx="8228330" cy="4634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085">
              <a:lnSpc>
                <a:spcPct val="106900"/>
              </a:lnSpc>
              <a:spcBef>
                <a:spcPts val="90"/>
              </a:spcBef>
            </a:pPr>
            <a:r>
              <a:rPr sz="2400" spc="-5" dirty="0">
                <a:latin typeface="Georgia"/>
                <a:cs typeface="Georgia"/>
              </a:rPr>
              <a:t>To prepare students to engage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advanced professional  practice with and </a:t>
            </a:r>
            <a:r>
              <a:rPr sz="2400" dirty="0">
                <a:latin typeface="Georgia"/>
                <a:cs typeface="Georgia"/>
              </a:rPr>
              <a:t>on </a:t>
            </a:r>
            <a:r>
              <a:rPr sz="2400" spc="-5" dirty="0">
                <a:latin typeface="Georgia"/>
                <a:cs typeface="Georgia"/>
              </a:rPr>
              <a:t>behalf of diverse populations </a:t>
            </a:r>
            <a:r>
              <a:rPr sz="240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Northeast Ohio with emphasis on the health, well-being, and  quality of life of oppressed and vulnerable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people.</a:t>
            </a:r>
            <a:endParaRPr sz="2400">
              <a:latin typeface="Georgia"/>
              <a:cs typeface="Georgia"/>
            </a:endParaRPr>
          </a:p>
          <a:p>
            <a:pPr marL="12700" marR="621030">
              <a:lnSpc>
                <a:spcPct val="107100"/>
              </a:lnSpc>
              <a:spcBef>
                <a:spcPts val="795"/>
              </a:spcBef>
            </a:pPr>
            <a:r>
              <a:rPr sz="2400" spc="-5" dirty="0">
                <a:latin typeface="Georgia"/>
                <a:cs typeface="Georgia"/>
              </a:rPr>
              <a:t>We promote the dignity and worth of the person, human  diversity, cultural competence, and social and economic  justice through scientific inquiry, creative activity, and  service.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7100"/>
              </a:lnSpc>
              <a:spcBef>
                <a:spcPts val="790"/>
              </a:spcBef>
            </a:pPr>
            <a:r>
              <a:rPr sz="2400" spc="-5" dirty="0">
                <a:latin typeface="Georgia"/>
                <a:cs typeface="Georgia"/>
              </a:rPr>
              <a:t>We advance the social work profession through collaboration  with the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community.</a:t>
            </a:r>
            <a:endParaRPr sz="2400">
              <a:latin typeface="Georgia"/>
              <a:cs typeface="Georgia"/>
            </a:endParaRPr>
          </a:p>
          <a:p>
            <a:pPr marL="1412875">
              <a:lnSpc>
                <a:spcPct val="100000"/>
              </a:lnSpc>
              <a:spcBef>
                <a:spcPts val="1010"/>
              </a:spcBef>
            </a:pPr>
            <a:r>
              <a:rPr sz="2400" b="1" spc="-5" dirty="0">
                <a:solidFill>
                  <a:srgbClr val="002060"/>
                </a:solidFill>
                <a:latin typeface="Georgia"/>
                <a:cs typeface="Georgia"/>
              </a:rPr>
              <a:t>Courage. Compassion.</a:t>
            </a:r>
            <a:r>
              <a:rPr sz="2400" b="1" spc="-1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Georgia"/>
                <a:cs typeface="Georgia"/>
              </a:rPr>
              <a:t>Competence.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" y="0"/>
            <a:ext cx="9110472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4826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Assessing </a:t>
            </a:r>
            <a:r>
              <a:rPr sz="3200" dirty="0"/>
              <a:t>your</a:t>
            </a:r>
            <a:r>
              <a:rPr sz="3200" spc="-75" dirty="0"/>
              <a:t> </a:t>
            </a:r>
            <a:r>
              <a:rPr sz="3200" dirty="0"/>
              <a:t>student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65581" y="2533651"/>
            <a:ext cx="2098675" cy="1792605"/>
          </a:xfrm>
          <a:custGeom>
            <a:avLst/>
            <a:gdLst/>
            <a:ahLst/>
            <a:cxnLst/>
            <a:rect l="l" t="t" r="r" b="b"/>
            <a:pathLst>
              <a:path w="2098675" h="1792604">
                <a:moveTo>
                  <a:pt x="1919325" y="0"/>
                </a:moveTo>
                <a:lnTo>
                  <a:pt x="179222" y="0"/>
                </a:lnTo>
                <a:lnTo>
                  <a:pt x="131577" y="6401"/>
                </a:lnTo>
                <a:lnTo>
                  <a:pt x="88764" y="24468"/>
                </a:lnTo>
                <a:lnTo>
                  <a:pt x="52492" y="52492"/>
                </a:lnTo>
                <a:lnTo>
                  <a:pt x="24468" y="88764"/>
                </a:lnTo>
                <a:lnTo>
                  <a:pt x="6401" y="131577"/>
                </a:lnTo>
                <a:lnTo>
                  <a:pt x="0" y="179222"/>
                </a:lnTo>
                <a:lnTo>
                  <a:pt x="0" y="1613001"/>
                </a:lnTo>
                <a:lnTo>
                  <a:pt x="6401" y="1660646"/>
                </a:lnTo>
                <a:lnTo>
                  <a:pt x="24468" y="1703459"/>
                </a:lnTo>
                <a:lnTo>
                  <a:pt x="52492" y="1739731"/>
                </a:lnTo>
                <a:lnTo>
                  <a:pt x="88764" y="1767755"/>
                </a:lnTo>
                <a:lnTo>
                  <a:pt x="131577" y="1785822"/>
                </a:lnTo>
                <a:lnTo>
                  <a:pt x="179222" y="1792224"/>
                </a:lnTo>
                <a:lnTo>
                  <a:pt x="1919325" y="1792224"/>
                </a:lnTo>
                <a:lnTo>
                  <a:pt x="1966970" y="1785822"/>
                </a:lnTo>
                <a:lnTo>
                  <a:pt x="2009783" y="1767755"/>
                </a:lnTo>
                <a:lnTo>
                  <a:pt x="2046055" y="1739731"/>
                </a:lnTo>
                <a:lnTo>
                  <a:pt x="2074079" y="1703459"/>
                </a:lnTo>
                <a:lnTo>
                  <a:pt x="2092146" y="1660646"/>
                </a:lnTo>
                <a:lnTo>
                  <a:pt x="2098548" y="1613001"/>
                </a:lnTo>
                <a:lnTo>
                  <a:pt x="2098548" y="179222"/>
                </a:lnTo>
                <a:lnTo>
                  <a:pt x="2092146" y="131577"/>
                </a:lnTo>
                <a:lnTo>
                  <a:pt x="2074079" y="88764"/>
                </a:lnTo>
                <a:lnTo>
                  <a:pt x="2046055" y="52492"/>
                </a:lnTo>
                <a:lnTo>
                  <a:pt x="2009783" y="24468"/>
                </a:lnTo>
                <a:lnTo>
                  <a:pt x="1966970" y="6401"/>
                </a:lnTo>
                <a:lnTo>
                  <a:pt x="191932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581" y="2533651"/>
            <a:ext cx="2098675" cy="1792605"/>
          </a:xfrm>
          <a:custGeom>
            <a:avLst/>
            <a:gdLst/>
            <a:ahLst/>
            <a:cxnLst/>
            <a:rect l="l" t="t" r="r" b="b"/>
            <a:pathLst>
              <a:path w="2098675" h="1792604">
                <a:moveTo>
                  <a:pt x="0" y="179222"/>
                </a:moveTo>
                <a:lnTo>
                  <a:pt x="6401" y="131577"/>
                </a:lnTo>
                <a:lnTo>
                  <a:pt x="24468" y="88764"/>
                </a:lnTo>
                <a:lnTo>
                  <a:pt x="52492" y="52492"/>
                </a:lnTo>
                <a:lnTo>
                  <a:pt x="88764" y="24468"/>
                </a:lnTo>
                <a:lnTo>
                  <a:pt x="131577" y="6401"/>
                </a:lnTo>
                <a:lnTo>
                  <a:pt x="179222" y="0"/>
                </a:lnTo>
                <a:lnTo>
                  <a:pt x="1919325" y="0"/>
                </a:lnTo>
                <a:lnTo>
                  <a:pt x="1966970" y="6401"/>
                </a:lnTo>
                <a:lnTo>
                  <a:pt x="2009783" y="24468"/>
                </a:lnTo>
                <a:lnTo>
                  <a:pt x="2046055" y="52492"/>
                </a:lnTo>
                <a:lnTo>
                  <a:pt x="2074079" y="88764"/>
                </a:lnTo>
                <a:lnTo>
                  <a:pt x="2092146" y="131577"/>
                </a:lnTo>
                <a:lnTo>
                  <a:pt x="2098548" y="179222"/>
                </a:lnTo>
                <a:lnTo>
                  <a:pt x="2098548" y="1613001"/>
                </a:lnTo>
                <a:lnTo>
                  <a:pt x="2092146" y="1660646"/>
                </a:lnTo>
                <a:lnTo>
                  <a:pt x="2074079" y="1703459"/>
                </a:lnTo>
                <a:lnTo>
                  <a:pt x="2046055" y="1739731"/>
                </a:lnTo>
                <a:lnTo>
                  <a:pt x="2009783" y="1767755"/>
                </a:lnTo>
                <a:lnTo>
                  <a:pt x="1966970" y="1785822"/>
                </a:lnTo>
                <a:lnTo>
                  <a:pt x="1919325" y="1792224"/>
                </a:lnTo>
                <a:lnTo>
                  <a:pt x="179222" y="1792224"/>
                </a:lnTo>
                <a:lnTo>
                  <a:pt x="131577" y="1785822"/>
                </a:lnTo>
                <a:lnTo>
                  <a:pt x="88764" y="1767755"/>
                </a:lnTo>
                <a:lnTo>
                  <a:pt x="52492" y="1739731"/>
                </a:lnTo>
                <a:lnTo>
                  <a:pt x="24468" y="1703459"/>
                </a:lnTo>
                <a:lnTo>
                  <a:pt x="6401" y="1660646"/>
                </a:lnTo>
                <a:lnTo>
                  <a:pt x="0" y="1613001"/>
                </a:lnTo>
                <a:lnTo>
                  <a:pt x="0" y="1792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4861" y="3126992"/>
            <a:ext cx="185864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0383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latin typeface="Calibri"/>
                <a:cs typeface="Calibri"/>
              </a:rPr>
              <a:t>How does </a:t>
            </a:r>
            <a:r>
              <a:rPr sz="1800" b="1" spc="-5" dirty="0">
                <a:latin typeface="Calibri"/>
                <a:cs typeface="Calibri"/>
              </a:rPr>
              <a:t>your  student learn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best?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73679" y="3168395"/>
            <a:ext cx="445134" cy="521334"/>
          </a:xfrm>
          <a:custGeom>
            <a:avLst/>
            <a:gdLst/>
            <a:ahLst/>
            <a:cxnLst/>
            <a:rect l="l" t="t" r="r" b="b"/>
            <a:pathLst>
              <a:path w="445135" h="521335">
                <a:moveTo>
                  <a:pt x="222504" y="0"/>
                </a:moveTo>
                <a:lnTo>
                  <a:pt x="222504" y="104241"/>
                </a:lnTo>
                <a:lnTo>
                  <a:pt x="0" y="104241"/>
                </a:lnTo>
                <a:lnTo>
                  <a:pt x="0" y="416966"/>
                </a:lnTo>
                <a:lnTo>
                  <a:pt x="222504" y="416966"/>
                </a:lnTo>
                <a:lnTo>
                  <a:pt x="222504" y="521208"/>
                </a:lnTo>
                <a:lnTo>
                  <a:pt x="445008" y="260604"/>
                </a:lnTo>
                <a:lnTo>
                  <a:pt x="22250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3853" y="2533651"/>
            <a:ext cx="2098675" cy="1792605"/>
          </a:xfrm>
          <a:custGeom>
            <a:avLst/>
            <a:gdLst/>
            <a:ahLst/>
            <a:cxnLst/>
            <a:rect l="l" t="t" r="r" b="b"/>
            <a:pathLst>
              <a:path w="2098675" h="1792604">
                <a:moveTo>
                  <a:pt x="1919325" y="0"/>
                </a:moveTo>
                <a:lnTo>
                  <a:pt x="179222" y="0"/>
                </a:lnTo>
                <a:lnTo>
                  <a:pt x="131577" y="6401"/>
                </a:lnTo>
                <a:lnTo>
                  <a:pt x="88764" y="24468"/>
                </a:lnTo>
                <a:lnTo>
                  <a:pt x="52492" y="52492"/>
                </a:lnTo>
                <a:lnTo>
                  <a:pt x="24468" y="88764"/>
                </a:lnTo>
                <a:lnTo>
                  <a:pt x="6401" y="131577"/>
                </a:lnTo>
                <a:lnTo>
                  <a:pt x="0" y="179222"/>
                </a:lnTo>
                <a:lnTo>
                  <a:pt x="0" y="1613001"/>
                </a:lnTo>
                <a:lnTo>
                  <a:pt x="6401" y="1660646"/>
                </a:lnTo>
                <a:lnTo>
                  <a:pt x="24468" y="1703459"/>
                </a:lnTo>
                <a:lnTo>
                  <a:pt x="52492" y="1739731"/>
                </a:lnTo>
                <a:lnTo>
                  <a:pt x="88764" y="1767755"/>
                </a:lnTo>
                <a:lnTo>
                  <a:pt x="131577" y="1785822"/>
                </a:lnTo>
                <a:lnTo>
                  <a:pt x="179222" y="1792224"/>
                </a:lnTo>
                <a:lnTo>
                  <a:pt x="1919325" y="1792224"/>
                </a:lnTo>
                <a:lnTo>
                  <a:pt x="1966970" y="1785822"/>
                </a:lnTo>
                <a:lnTo>
                  <a:pt x="2009783" y="1767755"/>
                </a:lnTo>
                <a:lnTo>
                  <a:pt x="2046055" y="1739731"/>
                </a:lnTo>
                <a:lnTo>
                  <a:pt x="2074079" y="1703459"/>
                </a:lnTo>
                <a:lnTo>
                  <a:pt x="2092146" y="1660646"/>
                </a:lnTo>
                <a:lnTo>
                  <a:pt x="2098548" y="1613001"/>
                </a:lnTo>
                <a:lnTo>
                  <a:pt x="2098548" y="179222"/>
                </a:lnTo>
                <a:lnTo>
                  <a:pt x="2092146" y="131577"/>
                </a:lnTo>
                <a:lnTo>
                  <a:pt x="2074079" y="88764"/>
                </a:lnTo>
                <a:lnTo>
                  <a:pt x="2046055" y="52492"/>
                </a:lnTo>
                <a:lnTo>
                  <a:pt x="2009783" y="24468"/>
                </a:lnTo>
                <a:lnTo>
                  <a:pt x="1966970" y="6401"/>
                </a:lnTo>
                <a:lnTo>
                  <a:pt x="191932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3853" y="2533651"/>
            <a:ext cx="2098675" cy="1792605"/>
          </a:xfrm>
          <a:custGeom>
            <a:avLst/>
            <a:gdLst/>
            <a:ahLst/>
            <a:cxnLst/>
            <a:rect l="l" t="t" r="r" b="b"/>
            <a:pathLst>
              <a:path w="2098675" h="1792604">
                <a:moveTo>
                  <a:pt x="0" y="179222"/>
                </a:moveTo>
                <a:lnTo>
                  <a:pt x="6401" y="131577"/>
                </a:lnTo>
                <a:lnTo>
                  <a:pt x="24468" y="88764"/>
                </a:lnTo>
                <a:lnTo>
                  <a:pt x="52492" y="52492"/>
                </a:lnTo>
                <a:lnTo>
                  <a:pt x="88764" y="24468"/>
                </a:lnTo>
                <a:lnTo>
                  <a:pt x="131577" y="6401"/>
                </a:lnTo>
                <a:lnTo>
                  <a:pt x="179222" y="0"/>
                </a:lnTo>
                <a:lnTo>
                  <a:pt x="1919325" y="0"/>
                </a:lnTo>
                <a:lnTo>
                  <a:pt x="1966970" y="6401"/>
                </a:lnTo>
                <a:lnTo>
                  <a:pt x="2009783" y="24468"/>
                </a:lnTo>
                <a:lnTo>
                  <a:pt x="2046055" y="52492"/>
                </a:lnTo>
                <a:lnTo>
                  <a:pt x="2074079" y="88764"/>
                </a:lnTo>
                <a:lnTo>
                  <a:pt x="2092146" y="131577"/>
                </a:lnTo>
                <a:lnTo>
                  <a:pt x="2098548" y="179222"/>
                </a:lnTo>
                <a:lnTo>
                  <a:pt x="2098548" y="1613001"/>
                </a:lnTo>
                <a:lnTo>
                  <a:pt x="2092146" y="1660646"/>
                </a:lnTo>
                <a:lnTo>
                  <a:pt x="2074079" y="1703459"/>
                </a:lnTo>
                <a:lnTo>
                  <a:pt x="2046055" y="1739731"/>
                </a:lnTo>
                <a:lnTo>
                  <a:pt x="2009783" y="1767755"/>
                </a:lnTo>
                <a:lnTo>
                  <a:pt x="1966970" y="1785822"/>
                </a:lnTo>
                <a:lnTo>
                  <a:pt x="1919325" y="1792224"/>
                </a:lnTo>
                <a:lnTo>
                  <a:pt x="179222" y="1792224"/>
                </a:lnTo>
                <a:lnTo>
                  <a:pt x="131577" y="1785822"/>
                </a:lnTo>
                <a:lnTo>
                  <a:pt x="88764" y="1767755"/>
                </a:lnTo>
                <a:lnTo>
                  <a:pt x="52492" y="1739731"/>
                </a:lnTo>
                <a:lnTo>
                  <a:pt x="24468" y="1703459"/>
                </a:lnTo>
                <a:lnTo>
                  <a:pt x="6401" y="1660646"/>
                </a:lnTo>
                <a:lnTo>
                  <a:pt x="0" y="1613001"/>
                </a:lnTo>
                <a:lnTo>
                  <a:pt x="0" y="1792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83011" y="3126992"/>
            <a:ext cx="173863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12775" marR="5080" indent="-600710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latin typeface="Calibri"/>
                <a:cs typeface="Calibri"/>
              </a:rPr>
              <a:t>How do </a:t>
            </a:r>
            <a:r>
              <a:rPr sz="1800" b="1" spc="-10" dirty="0">
                <a:latin typeface="Calibri"/>
                <a:cs typeface="Calibri"/>
              </a:rPr>
              <a:t>you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teach  best?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1952" y="3168395"/>
            <a:ext cx="445134" cy="521334"/>
          </a:xfrm>
          <a:custGeom>
            <a:avLst/>
            <a:gdLst/>
            <a:ahLst/>
            <a:cxnLst/>
            <a:rect l="l" t="t" r="r" b="b"/>
            <a:pathLst>
              <a:path w="445135" h="521335">
                <a:moveTo>
                  <a:pt x="222504" y="0"/>
                </a:moveTo>
                <a:lnTo>
                  <a:pt x="222504" y="104241"/>
                </a:lnTo>
                <a:lnTo>
                  <a:pt x="0" y="104241"/>
                </a:lnTo>
                <a:lnTo>
                  <a:pt x="0" y="416966"/>
                </a:lnTo>
                <a:lnTo>
                  <a:pt x="222504" y="416966"/>
                </a:lnTo>
                <a:lnTo>
                  <a:pt x="222504" y="521208"/>
                </a:lnTo>
                <a:lnTo>
                  <a:pt x="445008" y="260604"/>
                </a:lnTo>
                <a:lnTo>
                  <a:pt x="222504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2126" y="2533650"/>
            <a:ext cx="2100580" cy="1792605"/>
          </a:xfrm>
          <a:custGeom>
            <a:avLst/>
            <a:gdLst/>
            <a:ahLst/>
            <a:cxnLst/>
            <a:rect l="l" t="t" r="r" b="b"/>
            <a:pathLst>
              <a:path w="2100579" h="1792604">
                <a:moveTo>
                  <a:pt x="1920849" y="0"/>
                </a:moveTo>
                <a:lnTo>
                  <a:pt x="179222" y="0"/>
                </a:lnTo>
                <a:lnTo>
                  <a:pt x="131577" y="6401"/>
                </a:lnTo>
                <a:lnTo>
                  <a:pt x="88764" y="24468"/>
                </a:lnTo>
                <a:lnTo>
                  <a:pt x="52492" y="52492"/>
                </a:lnTo>
                <a:lnTo>
                  <a:pt x="24468" y="88764"/>
                </a:lnTo>
                <a:lnTo>
                  <a:pt x="6401" y="131577"/>
                </a:lnTo>
                <a:lnTo>
                  <a:pt x="0" y="179222"/>
                </a:lnTo>
                <a:lnTo>
                  <a:pt x="0" y="1613001"/>
                </a:lnTo>
                <a:lnTo>
                  <a:pt x="6401" y="1660646"/>
                </a:lnTo>
                <a:lnTo>
                  <a:pt x="24468" y="1703459"/>
                </a:lnTo>
                <a:lnTo>
                  <a:pt x="52492" y="1739731"/>
                </a:lnTo>
                <a:lnTo>
                  <a:pt x="88764" y="1767755"/>
                </a:lnTo>
                <a:lnTo>
                  <a:pt x="131577" y="1785822"/>
                </a:lnTo>
                <a:lnTo>
                  <a:pt x="179222" y="1792224"/>
                </a:lnTo>
                <a:lnTo>
                  <a:pt x="1920849" y="1792224"/>
                </a:lnTo>
                <a:lnTo>
                  <a:pt x="1968494" y="1785822"/>
                </a:lnTo>
                <a:lnTo>
                  <a:pt x="2011307" y="1767755"/>
                </a:lnTo>
                <a:lnTo>
                  <a:pt x="2047579" y="1739731"/>
                </a:lnTo>
                <a:lnTo>
                  <a:pt x="2075603" y="1703459"/>
                </a:lnTo>
                <a:lnTo>
                  <a:pt x="2093670" y="1660646"/>
                </a:lnTo>
                <a:lnTo>
                  <a:pt x="2100072" y="1613001"/>
                </a:lnTo>
                <a:lnTo>
                  <a:pt x="2100072" y="179222"/>
                </a:lnTo>
                <a:lnTo>
                  <a:pt x="2093670" y="131577"/>
                </a:lnTo>
                <a:lnTo>
                  <a:pt x="2075603" y="88764"/>
                </a:lnTo>
                <a:lnTo>
                  <a:pt x="2047579" y="52492"/>
                </a:lnTo>
                <a:lnTo>
                  <a:pt x="2011307" y="24468"/>
                </a:lnTo>
                <a:lnTo>
                  <a:pt x="1968494" y="6401"/>
                </a:lnTo>
                <a:lnTo>
                  <a:pt x="1920849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2126" y="2533650"/>
            <a:ext cx="2100580" cy="1792605"/>
          </a:xfrm>
          <a:custGeom>
            <a:avLst/>
            <a:gdLst/>
            <a:ahLst/>
            <a:cxnLst/>
            <a:rect l="l" t="t" r="r" b="b"/>
            <a:pathLst>
              <a:path w="2100579" h="1792604">
                <a:moveTo>
                  <a:pt x="0" y="179222"/>
                </a:moveTo>
                <a:lnTo>
                  <a:pt x="6401" y="131577"/>
                </a:lnTo>
                <a:lnTo>
                  <a:pt x="24468" y="88764"/>
                </a:lnTo>
                <a:lnTo>
                  <a:pt x="52492" y="52492"/>
                </a:lnTo>
                <a:lnTo>
                  <a:pt x="88764" y="24468"/>
                </a:lnTo>
                <a:lnTo>
                  <a:pt x="131577" y="6401"/>
                </a:lnTo>
                <a:lnTo>
                  <a:pt x="179222" y="0"/>
                </a:lnTo>
                <a:lnTo>
                  <a:pt x="1920849" y="0"/>
                </a:lnTo>
                <a:lnTo>
                  <a:pt x="1968494" y="6401"/>
                </a:lnTo>
                <a:lnTo>
                  <a:pt x="2011307" y="24468"/>
                </a:lnTo>
                <a:lnTo>
                  <a:pt x="2047579" y="52492"/>
                </a:lnTo>
                <a:lnTo>
                  <a:pt x="2075603" y="88764"/>
                </a:lnTo>
                <a:lnTo>
                  <a:pt x="2093670" y="131577"/>
                </a:lnTo>
                <a:lnTo>
                  <a:pt x="2100072" y="179222"/>
                </a:lnTo>
                <a:lnTo>
                  <a:pt x="2100072" y="1613001"/>
                </a:lnTo>
                <a:lnTo>
                  <a:pt x="2093670" y="1660646"/>
                </a:lnTo>
                <a:lnTo>
                  <a:pt x="2075603" y="1703459"/>
                </a:lnTo>
                <a:lnTo>
                  <a:pt x="2047579" y="1739731"/>
                </a:lnTo>
                <a:lnTo>
                  <a:pt x="2011307" y="1767755"/>
                </a:lnTo>
                <a:lnTo>
                  <a:pt x="1968494" y="1785822"/>
                </a:lnTo>
                <a:lnTo>
                  <a:pt x="1920849" y="1792224"/>
                </a:lnTo>
                <a:lnTo>
                  <a:pt x="179222" y="1792224"/>
                </a:lnTo>
                <a:lnTo>
                  <a:pt x="131577" y="1785822"/>
                </a:lnTo>
                <a:lnTo>
                  <a:pt x="88764" y="1767755"/>
                </a:lnTo>
                <a:lnTo>
                  <a:pt x="52492" y="1739731"/>
                </a:lnTo>
                <a:lnTo>
                  <a:pt x="24468" y="1703459"/>
                </a:lnTo>
                <a:lnTo>
                  <a:pt x="6401" y="1660646"/>
                </a:lnTo>
                <a:lnTo>
                  <a:pt x="0" y="1613001"/>
                </a:lnTo>
                <a:lnTo>
                  <a:pt x="0" y="1792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23327" y="2624580"/>
            <a:ext cx="1736725" cy="15557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b="1" dirty="0">
                <a:latin typeface="Calibri"/>
                <a:cs typeface="Calibri"/>
              </a:rPr>
              <a:t>How </a:t>
            </a:r>
            <a:r>
              <a:rPr sz="1800" b="1" spc="-5" dirty="0">
                <a:latin typeface="Calibri"/>
                <a:cs typeface="Calibri"/>
              </a:rPr>
              <a:t>can others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 </a:t>
            </a:r>
            <a:r>
              <a:rPr sz="1800" b="1" spc="-5" dirty="0">
                <a:latin typeface="Calibri"/>
                <a:cs typeface="Calibri"/>
              </a:rPr>
              <a:t>your agency </a:t>
            </a:r>
            <a:r>
              <a:rPr sz="1800" b="1" dirty="0">
                <a:latin typeface="Calibri"/>
                <a:cs typeface="Calibri"/>
              </a:rPr>
              <a:t>be a  </a:t>
            </a:r>
            <a:r>
              <a:rPr sz="1800" b="1" spc="-5" dirty="0">
                <a:latin typeface="Calibri"/>
                <a:cs typeface="Calibri"/>
              </a:rPr>
              <a:t>part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your  student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  <a:p>
            <a:pPr marL="271780" marR="264795" algn="ctr">
              <a:lnSpc>
                <a:spcPts val="1980"/>
              </a:lnSpc>
              <a:spcBef>
                <a:spcPts val="40"/>
              </a:spcBef>
            </a:pPr>
            <a:r>
              <a:rPr sz="1800" b="1" dirty="0">
                <a:latin typeface="Calibri"/>
                <a:cs typeface="Calibri"/>
              </a:rPr>
              <a:t>)</a:t>
            </a:r>
            <a:r>
              <a:rPr sz="1800" b="1" spc="5" dirty="0">
                <a:latin typeface="Calibri"/>
                <a:cs typeface="Calibri"/>
              </a:rPr>
              <a:t>edu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io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journey?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04"/>
            <a:ext cx="9143999" cy="667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258450"/>
            <a:ext cx="7423784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Describe </a:t>
            </a:r>
            <a:r>
              <a:rPr sz="3200" spc="-5" dirty="0"/>
              <a:t>how </a:t>
            </a:r>
            <a:r>
              <a:rPr sz="3200" dirty="0"/>
              <a:t>one hour </a:t>
            </a:r>
            <a:r>
              <a:rPr sz="3200" spc="-5" dirty="0"/>
              <a:t>supervision  </a:t>
            </a:r>
            <a:r>
              <a:rPr sz="3200" dirty="0"/>
              <a:t>should look </a:t>
            </a:r>
            <a:r>
              <a:rPr sz="3200" spc="-5" dirty="0"/>
              <a:t>…for </a:t>
            </a:r>
            <a:r>
              <a:rPr sz="3200" dirty="0"/>
              <a:t>a </a:t>
            </a:r>
            <a:r>
              <a:rPr sz="3200" spc="-5" dirty="0"/>
              <a:t>social work  </a:t>
            </a:r>
            <a:r>
              <a:rPr sz="3200" dirty="0"/>
              <a:t>student</a:t>
            </a:r>
            <a:r>
              <a:rPr sz="3200" spc="-30" dirty="0"/>
              <a:t> </a:t>
            </a:r>
            <a:r>
              <a:rPr sz="3200" spc="-5" dirty="0"/>
              <a:t>(intern).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727703" y="5779008"/>
            <a:ext cx="3506722" cy="107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2944" y="2538987"/>
            <a:ext cx="3476625" cy="3251200"/>
          </a:xfrm>
          <a:custGeom>
            <a:avLst/>
            <a:gdLst/>
            <a:ahLst/>
            <a:cxnLst/>
            <a:rect l="l" t="t" r="r" b="b"/>
            <a:pathLst>
              <a:path w="3476625" h="3251200">
                <a:moveTo>
                  <a:pt x="3196882" y="0"/>
                </a:moveTo>
                <a:lnTo>
                  <a:pt x="279361" y="0"/>
                </a:lnTo>
                <a:lnTo>
                  <a:pt x="234049" y="3656"/>
                </a:lnTo>
                <a:lnTo>
                  <a:pt x="191064" y="14241"/>
                </a:lnTo>
                <a:lnTo>
                  <a:pt x="150982" y="31180"/>
                </a:lnTo>
                <a:lnTo>
                  <a:pt x="114377" y="53899"/>
                </a:lnTo>
                <a:lnTo>
                  <a:pt x="81826" y="81821"/>
                </a:lnTo>
                <a:lnTo>
                  <a:pt x="53902" y="114372"/>
                </a:lnTo>
                <a:lnTo>
                  <a:pt x="31183" y="150976"/>
                </a:lnTo>
                <a:lnTo>
                  <a:pt x="14242" y="191060"/>
                </a:lnTo>
                <a:lnTo>
                  <a:pt x="3656" y="234046"/>
                </a:lnTo>
                <a:lnTo>
                  <a:pt x="0" y="279361"/>
                </a:lnTo>
                <a:lnTo>
                  <a:pt x="0" y="2971317"/>
                </a:lnTo>
                <a:lnTo>
                  <a:pt x="3656" y="3016632"/>
                </a:lnTo>
                <a:lnTo>
                  <a:pt x="14242" y="3059620"/>
                </a:lnTo>
                <a:lnTo>
                  <a:pt x="31183" y="3099705"/>
                </a:lnTo>
                <a:lnTo>
                  <a:pt x="53902" y="3136311"/>
                </a:lnTo>
                <a:lnTo>
                  <a:pt x="81826" y="3168864"/>
                </a:lnTo>
                <a:lnTo>
                  <a:pt x="114377" y="3196788"/>
                </a:lnTo>
                <a:lnTo>
                  <a:pt x="150982" y="3219508"/>
                </a:lnTo>
                <a:lnTo>
                  <a:pt x="191064" y="3236449"/>
                </a:lnTo>
                <a:lnTo>
                  <a:pt x="234049" y="3247035"/>
                </a:lnTo>
                <a:lnTo>
                  <a:pt x="279361" y="3250692"/>
                </a:lnTo>
                <a:lnTo>
                  <a:pt x="3196882" y="3250692"/>
                </a:lnTo>
                <a:lnTo>
                  <a:pt x="3242194" y="3247035"/>
                </a:lnTo>
                <a:lnTo>
                  <a:pt x="3285179" y="3236449"/>
                </a:lnTo>
                <a:lnTo>
                  <a:pt x="3325261" y="3219508"/>
                </a:lnTo>
                <a:lnTo>
                  <a:pt x="3361866" y="3196788"/>
                </a:lnTo>
                <a:lnTo>
                  <a:pt x="3394417" y="3168864"/>
                </a:lnTo>
                <a:lnTo>
                  <a:pt x="3422341" y="3136311"/>
                </a:lnTo>
                <a:lnTo>
                  <a:pt x="3445060" y="3099705"/>
                </a:lnTo>
                <a:lnTo>
                  <a:pt x="3462001" y="3059620"/>
                </a:lnTo>
                <a:lnTo>
                  <a:pt x="3472587" y="3016632"/>
                </a:lnTo>
                <a:lnTo>
                  <a:pt x="3476244" y="2971317"/>
                </a:lnTo>
                <a:lnTo>
                  <a:pt x="3476244" y="279361"/>
                </a:lnTo>
                <a:lnTo>
                  <a:pt x="3472587" y="234046"/>
                </a:lnTo>
                <a:lnTo>
                  <a:pt x="3462001" y="191060"/>
                </a:lnTo>
                <a:lnTo>
                  <a:pt x="3445060" y="150976"/>
                </a:lnTo>
                <a:lnTo>
                  <a:pt x="3422341" y="114372"/>
                </a:lnTo>
                <a:lnTo>
                  <a:pt x="3394417" y="81821"/>
                </a:lnTo>
                <a:lnTo>
                  <a:pt x="3361866" y="53899"/>
                </a:lnTo>
                <a:lnTo>
                  <a:pt x="3325261" y="31180"/>
                </a:lnTo>
                <a:lnTo>
                  <a:pt x="3285179" y="14241"/>
                </a:lnTo>
                <a:lnTo>
                  <a:pt x="3242194" y="3656"/>
                </a:lnTo>
                <a:lnTo>
                  <a:pt x="319688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2944" y="2538987"/>
            <a:ext cx="3476244" cy="3250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28" y="1953526"/>
            <a:ext cx="373697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Georgia"/>
                <a:cs typeface="Georgia"/>
              </a:rPr>
              <a:t>Strengths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Georgia"/>
                <a:cs typeface="Georgia"/>
              </a:rPr>
              <a:t>Developmental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needs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28" y="2904502"/>
            <a:ext cx="667004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Georgia"/>
                <a:cs typeface="Georgia"/>
              </a:rPr>
              <a:t>Provide feedback </a:t>
            </a:r>
            <a:r>
              <a:rPr sz="2400" b="1" dirty="0">
                <a:latin typeface="Georgia"/>
                <a:cs typeface="Georgia"/>
              </a:rPr>
              <a:t>in a </a:t>
            </a:r>
            <a:r>
              <a:rPr sz="2400" b="1" spc="-5" dirty="0">
                <a:latin typeface="Georgia"/>
                <a:cs typeface="Georgia"/>
              </a:rPr>
              <a:t>timely, clear  manner; explain the impact of behavior;  set clear behavioral objectives that are  tied to learning goals and/or  professional standards and/or</a:t>
            </a:r>
            <a:r>
              <a:rPr sz="2400" b="1" spc="-8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ethics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Georgia"/>
                <a:cs typeface="Georgia"/>
              </a:rPr>
              <a:t>Conduct </a:t>
            </a:r>
            <a:r>
              <a:rPr sz="2400" b="1" dirty="0">
                <a:latin typeface="Georgia"/>
                <a:cs typeface="Georgia"/>
              </a:rPr>
              <a:t>a </a:t>
            </a:r>
            <a:r>
              <a:rPr sz="2400" b="1" spc="-5" dirty="0">
                <a:latin typeface="Georgia"/>
                <a:cs typeface="Georgia"/>
              </a:rPr>
              <a:t>minimum of two </a:t>
            </a:r>
            <a:r>
              <a:rPr sz="2400" b="1" spc="-10" dirty="0">
                <a:latin typeface="Georgia"/>
                <a:cs typeface="Georgia"/>
              </a:rPr>
              <a:t>(2)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428" y="5172214"/>
            <a:ext cx="4605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observable feedback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sessions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5688" y="1472183"/>
            <a:ext cx="2415539" cy="110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4878" y="1616964"/>
            <a:ext cx="221652" cy="109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7335" y="1616964"/>
            <a:ext cx="224472" cy="11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7335" y="2277605"/>
            <a:ext cx="1949195" cy="278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1496567"/>
            <a:ext cx="2321051" cy="1013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2932" y="1496567"/>
            <a:ext cx="2321560" cy="1013460"/>
          </a:xfrm>
          <a:custGeom>
            <a:avLst/>
            <a:gdLst/>
            <a:ahLst/>
            <a:cxnLst/>
            <a:rect l="l" t="t" r="r" b="b"/>
            <a:pathLst>
              <a:path w="2321559" h="1013460">
                <a:moveTo>
                  <a:pt x="0" y="506729"/>
                </a:moveTo>
                <a:lnTo>
                  <a:pt x="7283" y="449641"/>
                </a:lnTo>
                <a:lnTo>
                  <a:pt x="28610" y="394407"/>
                </a:lnTo>
                <a:lnTo>
                  <a:pt x="63197" y="341369"/>
                </a:lnTo>
                <a:lnTo>
                  <a:pt x="110260" y="290870"/>
                </a:lnTo>
                <a:lnTo>
                  <a:pt x="169016" y="243252"/>
                </a:lnTo>
                <a:lnTo>
                  <a:pt x="202534" y="220631"/>
                </a:lnTo>
                <a:lnTo>
                  <a:pt x="238681" y="198858"/>
                </a:lnTo>
                <a:lnTo>
                  <a:pt x="277359" y="177976"/>
                </a:lnTo>
                <a:lnTo>
                  <a:pt x="318471" y="158028"/>
                </a:lnTo>
                <a:lnTo>
                  <a:pt x="361918" y="139057"/>
                </a:lnTo>
                <a:lnTo>
                  <a:pt x="407602" y="121106"/>
                </a:lnTo>
                <a:lnTo>
                  <a:pt x="455426" y="104218"/>
                </a:lnTo>
                <a:lnTo>
                  <a:pt x="505291" y="88435"/>
                </a:lnTo>
                <a:lnTo>
                  <a:pt x="557100" y="73799"/>
                </a:lnTo>
                <a:lnTo>
                  <a:pt x="610754" y="60355"/>
                </a:lnTo>
                <a:lnTo>
                  <a:pt x="666156" y="48144"/>
                </a:lnTo>
                <a:lnTo>
                  <a:pt x="723207" y="37210"/>
                </a:lnTo>
                <a:lnTo>
                  <a:pt x="781810" y="27594"/>
                </a:lnTo>
                <a:lnTo>
                  <a:pt x="841867" y="19341"/>
                </a:lnTo>
                <a:lnTo>
                  <a:pt x="903279" y="12492"/>
                </a:lnTo>
                <a:lnTo>
                  <a:pt x="965949" y="7091"/>
                </a:lnTo>
                <a:lnTo>
                  <a:pt x="1029779" y="3180"/>
                </a:lnTo>
                <a:lnTo>
                  <a:pt x="1094670" y="802"/>
                </a:lnTo>
                <a:lnTo>
                  <a:pt x="1160526" y="0"/>
                </a:lnTo>
                <a:lnTo>
                  <a:pt x="1226381" y="802"/>
                </a:lnTo>
                <a:lnTo>
                  <a:pt x="1291272" y="3180"/>
                </a:lnTo>
                <a:lnTo>
                  <a:pt x="1355102" y="7091"/>
                </a:lnTo>
                <a:lnTo>
                  <a:pt x="1417772" y="12492"/>
                </a:lnTo>
                <a:lnTo>
                  <a:pt x="1479184" y="19341"/>
                </a:lnTo>
                <a:lnTo>
                  <a:pt x="1539241" y="27594"/>
                </a:lnTo>
                <a:lnTo>
                  <a:pt x="1597844" y="37210"/>
                </a:lnTo>
                <a:lnTo>
                  <a:pt x="1654895" y="48144"/>
                </a:lnTo>
                <a:lnTo>
                  <a:pt x="1710297" y="60355"/>
                </a:lnTo>
                <a:lnTo>
                  <a:pt x="1763951" y="73799"/>
                </a:lnTo>
                <a:lnTo>
                  <a:pt x="1815760" y="88435"/>
                </a:lnTo>
                <a:lnTo>
                  <a:pt x="1865625" y="104218"/>
                </a:lnTo>
                <a:lnTo>
                  <a:pt x="1913449" y="121106"/>
                </a:lnTo>
                <a:lnTo>
                  <a:pt x="1959133" y="139057"/>
                </a:lnTo>
                <a:lnTo>
                  <a:pt x="2002580" y="158028"/>
                </a:lnTo>
                <a:lnTo>
                  <a:pt x="2043692" y="177976"/>
                </a:lnTo>
                <a:lnTo>
                  <a:pt x="2082370" y="198858"/>
                </a:lnTo>
                <a:lnTo>
                  <a:pt x="2118517" y="220631"/>
                </a:lnTo>
                <a:lnTo>
                  <a:pt x="2152035" y="243252"/>
                </a:lnTo>
                <a:lnTo>
                  <a:pt x="2182825" y="266680"/>
                </a:lnTo>
                <a:lnTo>
                  <a:pt x="2235833" y="315781"/>
                </a:lnTo>
                <a:lnTo>
                  <a:pt x="2276756" y="367592"/>
                </a:lnTo>
                <a:lnTo>
                  <a:pt x="2304811" y="421771"/>
                </a:lnTo>
                <a:lnTo>
                  <a:pt x="2319214" y="477975"/>
                </a:lnTo>
                <a:lnTo>
                  <a:pt x="2321052" y="506729"/>
                </a:lnTo>
                <a:lnTo>
                  <a:pt x="2319214" y="535484"/>
                </a:lnTo>
                <a:lnTo>
                  <a:pt x="2304811" y="591688"/>
                </a:lnTo>
                <a:lnTo>
                  <a:pt x="2276756" y="645867"/>
                </a:lnTo>
                <a:lnTo>
                  <a:pt x="2235833" y="697678"/>
                </a:lnTo>
                <a:lnTo>
                  <a:pt x="2182825" y="746779"/>
                </a:lnTo>
                <a:lnTo>
                  <a:pt x="2152035" y="770207"/>
                </a:lnTo>
                <a:lnTo>
                  <a:pt x="2118517" y="792828"/>
                </a:lnTo>
                <a:lnTo>
                  <a:pt x="2082370" y="814601"/>
                </a:lnTo>
                <a:lnTo>
                  <a:pt x="2043692" y="835483"/>
                </a:lnTo>
                <a:lnTo>
                  <a:pt x="2002580" y="855431"/>
                </a:lnTo>
                <a:lnTo>
                  <a:pt x="1959133" y="874402"/>
                </a:lnTo>
                <a:lnTo>
                  <a:pt x="1913449" y="892353"/>
                </a:lnTo>
                <a:lnTo>
                  <a:pt x="1865625" y="909241"/>
                </a:lnTo>
                <a:lnTo>
                  <a:pt x="1815760" y="925024"/>
                </a:lnTo>
                <a:lnTo>
                  <a:pt x="1763951" y="939660"/>
                </a:lnTo>
                <a:lnTo>
                  <a:pt x="1710297" y="953104"/>
                </a:lnTo>
                <a:lnTo>
                  <a:pt x="1654895" y="965315"/>
                </a:lnTo>
                <a:lnTo>
                  <a:pt x="1597844" y="976249"/>
                </a:lnTo>
                <a:lnTo>
                  <a:pt x="1539241" y="985865"/>
                </a:lnTo>
                <a:lnTo>
                  <a:pt x="1479184" y="994118"/>
                </a:lnTo>
                <a:lnTo>
                  <a:pt x="1417772" y="1000967"/>
                </a:lnTo>
                <a:lnTo>
                  <a:pt x="1355102" y="1006368"/>
                </a:lnTo>
                <a:lnTo>
                  <a:pt x="1291272" y="1010279"/>
                </a:lnTo>
                <a:lnTo>
                  <a:pt x="1226381" y="1012657"/>
                </a:lnTo>
                <a:lnTo>
                  <a:pt x="1160526" y="1013459"/>
                </a:lnTo>
                <a:lnTo>
                  <a:pt x="1094670" y="1012657"/>
                </a:lnTo>
                <a:lnTo>
                  <a:pt x="1029779" y="1010279"/>
                </a:lnTo>
                <a:lnTo>
                  <a:pt x="965949" y="1006368"/>
                </a:lnTo>
                <a:lnTo>
                  <a:pt x="903279" y="1000967"/>
                </a:lnTo>
                <a:lnTo>
                  <a:pt x="841867" y="994118"/>
                </a:lnTo>
                <a:lnTo>
                  <a:pt x="781810" y="985865"/>
                </a:lnTo>
                <a:lnTo>
                  <a:pt x="723207" y="976249"/>
                </a:lnTo>
                <a:lnTo>
                  <a:pt x="666156" y="965315"/>
                </a:lnTo>
                <a:lnTo>
                  <a:pt x="610754" y="953104"/>
                </a:lnTo>
                <a:lnTo>
                  <a:pt x="557100" y="939660"/>
                </a:lnTo>
                <a:lnTo>
                  <a:pt x="505291" y="925024"/>
                </a:lnTo>
                <a:lnTo>
                  <a:pt x="455426" y="909241"/>
                </a:lnTo>
                <a:lnTo>
                  <a:pt x="407602" y="892353"/>
                </a:lnTo>
                <a:lnTo>
                  <a:pt x="361918" y="874402"/>
                </a:lnTo>
                <a:lnTo>
                  <a:pt x="318471" y="855431"/>
                </a:lnTo>
                <a:lnTo>
                  <a:pt x="277359" y="835483"/>
                </a:lnTo>
                <a:lnTo>
                  <a:pt x="238681" y="814601"/>
                </a:lnTo>
                <a:lnTo>
                  <a:pt x="202534" y="792828"/>
                </a:lnTo>
                <a:lnTo>
                  <a:pt x="169016" y="770207"/>
                </a:lnTo>
                <a:lnTo>
                  <a:pt x="138226" y="746779"/>
                </a:lnTo>
                <a:lnTo>
                  <a:pt x="85218" y="697678"/>
                </a:lnTo>
                <a:lnTo>
                  <a:pt x="44295" y="645867"/>
                </a:lnTo>
                <a:lnTo>
                  <a:pt x="16240" y="591688"/>
                </a:lnTo>
                <a:lnTo>
                  <a:pt x="1837" y="535484"/>
                </a:lnTo>
                <a:lnTo>
                  <a:pt x="0" y="506729"/>
                </a:lnTo>
                <a:close/>
              </a:path>
            </a:pathLst>
          </a:custGeom>
          <a:ln w="9144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91683" y="1732552"/>
            <a:ext cx="140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3200" b="1" dirty="0">
                <a:solidFill>
                  <a:srgbClr val="C00000"/>
                </a:solidFill>
                <a:latin typeface="Georgia"/>
                <a:cs typeface="Georgia"/>
              </a:rPr>
              <a:t>ssess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4476" y="4547615"/>
            <a:ext cx="2673095" cy="1595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1720" y="4572000"/>
            <a:ext cx="2578607" cy="1501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1720" y="4572000"/>
            <a:ext cx="2578735" cy="1501140"/>
          </a:xfrm>
          <a:custGeom>
            <a:avLst/>
            <a:gdLst/>
            <a:ahLst/>
            <a:cxnLst/>
            <a:rect l="l" t="t" r="r" b="b"/>
            <a:pathLst>
              <a:path w="2578734" h="1501139">
                <a:moveTo>
                  <a:pt x="0" y="750569"/>
                </a:moveTo>
                <a:lnTo>
                  <a:pt x="5572" y="680324"/>
                </a:lnTo>
                <a:lnTo>
                  <a:pt x="21957" y="611905"/>
                </a:lnTo>
                <a:lnTo>
                  <a:pt x="48662" y="545601"/>
                </a:lnTo>
                <a:lnTo>
                  <a:pt x="85190" y="481699"/>
                </a:lnTo>
                <a:lnTo>
                  <a:pt x="131046" y="420488"/>
                </a:lnTo>
                <a:lnTo>
                  <a:pt x="157317" y="390982"/>
                </a:lnTo>
                <a:lnTo>
                  <a:pt x="185734" y="362257"/>
                </a:lnTo>
                <a:lnTo>
                  <a:pt x="216236" y="334348"/>
                </a:lnTo>
                <a:lnTo>
                  <a:pt x="248760" y="307293"/>
                </a:lnTo>
                <a:lnTo>
                  <a:pt x="283245" y="281126"/>
                </a:lnTo>
                <a:lnTo>
                  <a:pt x="319628" y="255885"/>
                </a:lnTo>
                <a:lnTo>
                  <a:pt x="357848" y="231605"/>
                </a:lnTo>
                <a:lnTo>
                  <a:pt x="397843" y="208322"/>
                </a:lnTo>
                <a:lnTo>
                  <a:pt x="439551" y="186072"/>
                </a:lnTo>
                <a:lnTo>
                  <a:pt x="482909" y="164891"/>
                </a:lnTo>
                <a:lnTo>
                  <a:pt x="527857" y="144816"/>
                </a:lnTo>
                <a:lnTo>
                  <a:pt x="574332" y="125882"/>
                </a:lnTo>
                <a:lnTo>
                  <a:pt x="622272" y="108125"/>
                </a:lnTo>
                <a:lnTo>
                  <a:pt x="671615" y="91582"/>
                </a:lnTo>
                <a:lnTo>
                  <a:pt x="722300" y="76288"/>
                </a:lnTo>
                <a:lnTo>
                  <a:pt x="774264" y="62280"/>
                </a:lnTo>
                <a:lnTo>
                  <a:pt x="827446" y="49593"/>
                </a:lnTo>
                <a:lnTo>
                  <a:pt x="881783" y="38264"/>
                </a:lnTo>
                <a:lnTo>
                  <a:pt x="937215" y="28329"/>
                </a:lnTo>
                <a:lnTo>
                  <a:pt x="993678" y="19823"/>
                </a:lnTo>
                <a:lnTo>
                  <a:pt x="1051111" y="12782"/>
                </a:lnTo>
                <a:lnTo>
                  <a:pt x="1109452" y="7244"/>
                </a:lnTo>
                <a:lnTo>
                  <a:pt x="1168639" y="3243"/>
                </a:lnTo>
                <a:lnTo>
                  <a:pt x="1228610" y="816"/>
                </a:lnTo>
                <a:lnTo>
                  <a:pt x="1289304" y="0"/>
                </a:lnTo>
                <a:lnTo>
                  <a:pt x="1349997" y="816"/>
                </a:lnTo>
                <a:lnTo>
                  <a:pt x="1409968" y="3243"/>
                </a:lnTo>
                <a:lnTo>
                  <a:pt x="1469155" y="7244"/>
                </a:lnTo>
                <a:lnTo>
                  <a:pt x="1527496" y="12782"/>
                </a:lnTo>
                <a:lnTo>
                  <a:pt x="1584929" y="19823"/>
                </a:lnTo>
                <a:lnTo>
                  <a:pt x="1641392" y="28329"/>
                </a:lnTo>
                <a:lnTo>
                  <a:pt x="1696824" y="38264"/>
                </a:lnTo>
                <a:lnTo>
                  <a:pt x="1751161" y="49593"/>
                </a:lnTo>
                <a:lnTo>
                  <a:pt x="1804343" y="62280"/>
                </a:lnTo>
                <a:lnTo>
                  <a:pt x="1856307" y="76288"/>
                </a:lnTo>
                <a:lnTo>
                  <a:pt x="1906992" y="91582"/>
                </a:lnTo>
                <a:lnTo>
                  <a:pt x="1956335" y="108125"/>
                </a:lnTo>
                <a:lnTo>
                  <a:pt x="2004275" y="125882"/>
                </a:lnTo>
                <a:lnTo>
                  <a:pt x="2050750" y="144816"/>
                </a:lnTo>
                <a:lnTo>
                  <a:pt x="2095698" y="164891"/>
                </a:lnTo>
                <a:lnTo>
                  <a:pt x="2139056" y="186072"/>
                </a:lnTo>
                <a:lnTo>
                  <a:pt x="2180764" y="208322"/>
                </a:lnTo>
                <a:lnTo>
                  <a:pt x="2220759" y="231605"/>
                </a:lnTo>
                <a:lnTo>
                  <a:pt x="2258979" y="255885"/>
                </a:lnTo>
                <a:lnTo>
                  <a:pt x="2295362" y="281126"/>
                </a:lnTo>
                <a:lnTo>
                  <a:pt x="2329847" y="307293"/>
                </a:lnTo>
                <a:lnTo>
                  <a:pt x="2362371" y="334348"/>
                </a:lnTo>
                <a:lnTo>
                  <a:pt x="2392873" y="362257"/>
                </a:lnTo>
                <a:lnTo>
                  <a:pt x="2421290" y="390982"/>
                </a:lnTo>
                <a:lnTo>
                  <a:pt x="2447561" y="420488"/>
                </a:lnTo>
                <a:lnTo>
                  <a:pt x="2471624" y="450739"/>
                </a:lnTo>
                <a:lnTo>
                  <a:pt x="2512878" y="513331"/>
                </a:lnTo>
                <a:lnTo>
                  <a:pt x="2544556" y="578471"/>
                </a:lnTo>
                <a:lnTo>
                  <a:pt x="2566163" y="645869"/>
                </a:lnTo>
                <a:lnTo>
                  <a:pt x="2577204" y="715237"/>
                </a:lnTo>
                <a:lnTo>
                  <a:pt x="2578608" y="750569"/>
                </a:lnTo>
                <a:lnTo>
                  <a:pt x="2577204" y="785902"/>
                </a:lnTo>
                <a:lnTo>
                  <a:pt x="2566163" y="855270"/>
                </a:lnTo>
                <a:lnTo>
                  <a:pt x="2544556" y="922668"/>
                </a:lnTo>
                <a:lnTo>
                  <a:pt x="2512878" y="987808"/>
                </a:lnTo>
                <a:lnTo>
                  <a:pt x="2471624" y="1050400"/>
                </a:lnTo>
                <a:lnTo>
                  <a:pt x="2447561" y="1080651"/>
                </a:lnTo>
                <a:lnTo>
                  <a:pt x="2421290" y="1110157"/>
                </a:lnTo>
                <a:lnTo>
                  <a:pt x="2392873" y="1138882"/>
                </a:lnTo>
                <a:lnTo>
                  <a:pt x="2362371" y="1166791"/>
                </a:lnTo>
                <a:lnTo>
                  <a:pt x="2329847" y="1193846"/>
                </a:lnTo>
                <a:lnTo>
                  <a:pt x="2295362" y="1220013"/>
                </a:lnTo>
                <a:lnTo>
                  <a:pt x="2258979" y="1245254"/>
                </a:lnTo>
                <a:lnTo>
                  <a:pt x="2220759" y="1269534"/>
                </a:lnTo>
                <a:lnTo>
                  <a:pt x="2180764" y="1292817"/>
                </a:lnTo>
                <a:lnTo>
                  <a:pt x="2139056" y="1315067"/>
                </a:lnTo>
                <a:lnTo>
                  <a:pt x="2095698" y="1336248"/>
                </a:lnTo>
                <a:lnTo>
                  <a:pt x="2050750" y="1356323"/>
                </a:lnTo>
                <a:lnTo>
                  <a:pt x="2004275" y="1375257"/>
                </a:lnTo>
                <a:lnTo>
                  <a:pt x="1956335" y="1393014"/>
                </a:lnTo>
                <a:lnTo>
                  <a:pt x="1906992" y="1409557"/>
                </a:lnTo>
                <a:lnTo>
                  <a:pt x="1856307" y="1424851"/>
                </a:lnTo>
                <a:lnTo>
                  <a:pt x="1804343" y="1438859"/>
                </a:lnTo>
                <a:lnTo>
                  <a:pt x="1751161" y="1451546"/>
                </a:lnTo>
                <a:lnTo>
                  <a:pt x="1696824" y="1462875"/>
                </a:lnTo>
                <a:lnTo>
                  <a:pt x="1641392" y="1472810"/>
                </a:lnTo>
                <a:lnTo>
                  <a:pt x="1584929" y="1481316"/>
                </a:lnTo>
                <a:lnTo>
                  <a:pt x="1527496" y="1488357"/>
                </a:lnTo>
                <a:lnTo>
                  <a:pt x="1469155" y="1493895"/>
                </a:lnTo>
                <a:lnTo>
                  <a:pt x="1409968" y="1497896"/>
                </a:lnTo>
                <a:lnTo>
                  <a:pt x="1349997" y="1500323"/>
                </a:lnTo>
                <a:lnTo>
                  <a:pt x="1289304" y="1501139"/>
                </a:lnTo>
                <a:lnTo>
                  <a:pt x="1228610" y="1500323"/>
                </a:lnTo>
                <a:lnTo>
                  <a:pt x="1168639" y="1497896"/>
                </a:lnTo>
                <a:lnTo>
                  <a:pt x="1109452" y="1493895"/>
                </a:lnTo>
                <a:lnTo>
                  <a:pt x="1051111" y="1488357"/>
                </a:lnTo>
                <a:lnTo>
                  <a:pt x="993678" y="1481316"/>
                </a:lnTo>
                <a:lnTo>
                  <a:pt x="937215" y="1472810"/>
                </a:lnTo>
                <a:lnTo>
                  <a:pt x="881783" y="1462875"/>
                </a:lnTo>
                <a:lnTo>
                  <a:pt x="827446" y="1451546"/>
                </a:lnTo>
                <a:lnTo>
                  <a:pt x="774264" y="1438859"/>
                </a:lnTo>
                <a:lnTo>
                  <a:pt x="722300" y="1424851"/>
                </a:lnTo>
                <a:lnTo>
                  <a:pt x="671615" y="1409557"/>
                </a:lnTo>
                <a:lnTo>
                  <a:pt x="622272" y="1393014"/>
                </a:lnTo>
                <a:lnTo>
                  <a:pt x="574332" y="1375257"/>
                </a:lnTo>
                <a:lnTo>
                  <a:pt x="527857" y="1356323"/>
                </a:lnTo>
                <a:lnTo>
                  <a:pt x="482909" y="1336248"/>
                </a:lnTo>
                <a:lnTo>
                  <a:pt x="439551" y="1315067"/>
                </a:lnTo>
                <a:lnTo>
                  <a:pt x="397843" y="1292817"/>
                </a:lnTo>
                <a:lnTo>
                  <a:pt x="357848" y="1269534"/>
                </a:lnTo>
                <a:lnTo>
                  <a:pt x="319628" y="1245254"/>
                </a:lnTo>
                <a:lnTo>
                  <a:pt x="283245" y="1220013"/>
                </a:lnTo>
                <a:lnTo>
                  <a:pt x="248760" y="1193846"/>
                </a:lnTo>
                <a:lnTo>
                  <a:pt x="216236" y="1166791"/>
                </a:lnTo>
                <a:lnTo>
                  <a:pt x="185734" y="1138882"/>
                </a:lnTo>
                <a:lnTo>
                  <a:pt x="157317" y="1110157"/>
                </a:lnTo>
                <a:lnTo>
                  <a:pt x="131046" y="1080651"/>
                </a:lnTo>
                <a:lnTo>
                  <a:pt x="106983" y="1050400"/>
                </a:lnTo>
                <a:lnTo>
                  <a:pt x="65729" y="987808"/>
                </a:lnTo>
                <a:lnTo>
                  <a:pt x="34051" y="922668"/>
                </a:lnTo>
                <a:lnTo>
                  <a:pt x="12444" y="855270"/>
                </a:lnTo>
                <a:lnTo>
                  <a:pt x="1403" y="785902"/>
                </a:lnTo>
                <a:lnTo>
                  <a:pt x="0" y="750569"/>
                </a:lnTo>
                <a:close/>
              </a:path>
            </a:pathLst>
          </a:custGeom>
          <a:ln w="9144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24470" y="5085897"/>
            <a:ext cx="1614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v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l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ua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8576" y="998220"/>
            <a:ext cx="3375659" cy="815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2644" y="1743544"/>
            <a:ext cx="2285999" cy="193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19" y="1024128"/>
            <a:ext cx="3281171" cy="719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819" y="1024130"/>
            <a:ext cx="3281679" cy="719455"/>
          </a:xfrm>
          <a:custGeom>
            <a:avLst/>
            <a:gdLst/>
            <a:ahLst/>
            <a:cxnLst/>
            <a:rect l="l" t="t" r="r" b="b"/>
            <a:pathLst>
              <a:path w="3281679" h="719455">
                <a:moveTo>
                  <a:pt x="0" y="119887"/>
                </a:moveTo>
                <a:lnTo>
                  <a:pt x="9420" y="73219"/>
                </a:lnTo>
                <a:lnTo>
                  <a:pt x="35112" y="35112"/>
                </a:lnTo>
                <a:lnTo>
                  <a:pt x="73219" y="9420"/>
                </a:lnTo>
                <a:lnTo>
                  <a:pt x="119888" y="0"/>
                </a:lnTo>
                <a:lnTo>
                  <a:pt x="3161284" y="0"/>
                </a:lnTo>
                <a:lnTo>
                  <a:pt x="3207952" y="9420"/>
                </a:lnTo>
                <a:lnTo>
                  <a:pt x="3246059" y="35112"/>
                </a:lnTo>
                <a:lnTo>
                  <a:pt x="3271751" y="73219"/>
                </a:lnTo>
                <a:lnTo>
                  <a:pt x="3281172" y="119887"/>
                </a:lnTo>
                <a:lnTo>
                  <a:pt x="3281172" y="599440"/>
                </a:lnTo>
                <a:lnTo>
                  <a:pt x="3271751" y="646102"/>
                </a:lnTo>
                <a:lnTo>
                  <a:pt x="3246059" y="684210"/>
                </a:lnTo>
                <a:lnTo>
                  <a:pt x="3207952" y="709905"/>
                </a:lnTo>
                <a:lnTo>
                  <a:pt x="3161284" y="719328"/>
                </a:lnTo>
                <a:lnTo>
                  <a:pt x="119888" y="719328"/>
                </a:lnTo>
                <a:lnTo>
                  <a:pt x="73219" y="709905"/>
                </a:lnTo>
                <a:lnTo>
                  <a:pt x="35112" y="684210"/>
                </a:lnTo>
                <a:lnTo>
                  <a:pt x="9420" y="646102"/>
                </a:lnTo>
                <a:lnTo>
                  <a:pt x="0" y="599440"/>
                </a:lnTo>
                <a:lnTo>
                  <a:pt x="0" y="119887"/>
                </a:lnTo>
                <a:close/>
              </a:path>
            </a:pathLst>
          </a:custGeom>
          <a:ln w="9143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16944" y="1113285"/>
            <a:ext cx="1737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O</a:t>
            </a:r>
            <a:r>
              <a:rPr sz="3200" spc="-5" dirty="0">
                <a:solidFill>
                  <a:srgbClr val="C00000"/>
                </a:solidFill>
              </a:rPr>
              <a:t>b</a:t>
            </a:r>
            <a:r>
              <a:rPr sz="3200" dirty="0">
                <a:solidFill>
                  <a:srgbClr val="C00000"/>
                </a:solidFill>
              </a:rPr>
              <a:t>ser</a:t>
            </a:r>
            <a:r>
              <a:rPr sz="3200" spc="-5" dirty="0">
                <a:solidFill>
                  <a:srgbClr val="C00000"/>
                </a:solidFill>
              </a:rPr>
              <a:t>v</a:t>
            </a:r>
            <a:r>
              <a:rPr sz="3200" dirty="0">
                <a:solidFill>
                  <a:srgbClr val="C00000"/>
                </a:solidFill>
              </a:rPr>
              <a:t>e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857827"/>
            <a:ext cx="8034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Stages of </a:t>
            </a:r>
            <a:r>
              <a:rPr sz="3200" spc="-5" dirty="0"/>
              <a:t>the Field </a:t>
            </a:r>
            <a:r>
              <a:rPr sz="3200" dirty="0"/>
              <a:t>Instruction</a:t>
            </a:r>
            <a:r>
              <a:rPr sz="3200" spc="-65" dirty="0"/>
              <a:t> </a:t>
            </a:r>
            <a:r>
              <a:rPr sz="3200" dirty="0"/>
              <a:t>Process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28" y="1536592"/>
            <a:ext cx="7956550" cy="45491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Preparation, </a:t>
            </a:r>
            <a:r>
              <a:rPr sz="2800" b="1" spc="-5" dirty="0">
                <a:latin typeface="Georgia"/>
                <a:cs typeface="Georgia"/>
              </a:rPr>
              <a:t>Orientation,</a:t>
            </a:r>
            <a:r>
              <a:rPr sz="2800" b="1" spc="3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Engagement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Assessment</a:t>
            </a:r>
            <a:endParaRPr sz="2800">
              <a:latin typeface="Georgia"/>
              <a:cs typeface="Georgia"/>
            </a:endParaRPr>
          </a:p>
          <a:p>
            <a:pPr marL="353695" marR="742315" indent="-34099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Georgia"/>
                <a:cs typeface="Georgia"/>
              </a:rPr>
              <a:t>Planning </a:t>
            </a:r>
            <a:r>
              <a:rPr sz="2800" b="1" spc="-10" dirty="0">
                <a:latin typeface="Georgia"/>
                <a:cs typeface="Georgia"/>
              </a:rPr>
              <a:t>(</a:t>
            </a:r>
            <a:r>
              <a:rPr sz="2800" i="1" spc="-10" dirty="0">
                <a:solidFill>
                  <a:srgbClr val="002060"/>
                </a:solidFill>
                <a:latin typeface="Georgia"/>
                <a:cs typeface="Georgia"/>
              </a:rPr>
              <a:t>developing </a:t>
            </a:r>
            <a:r>
              <a:rPr sz="2800" i="1" spc="-5" dirty="0">
                <a:solidFill>
                  <a:srgbClr val="002060"/>
                </a:solidFill>
                <a:latin typeface="Georgia"/>
                <a:cs typeface="Georgia"/>
              </a:rPr>
              <a:t>Student </a:t>
            </a:r>
            <a:r>
              <a:rPr sz="2800" i="1" spc="-10" dirty="0">
                <a:solidFill>
                  <a:srgbClr val="002060"/>
                </a:solidFill>
                <a:latin typeface="Georgia"/>
                <a:cs typeface="Georgia"/>
              </a:rPr>
              <a:t>Integrative  Learning</a:t>
            </a:r>
            <a:r>
              <a:rPr sz="2800" i="1" spc="1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002060"/>
                </a:solidFill>
                <a:latin typeface="Georgia"/>
                <a:cs typeface="Georgia"/>
              </a:rPr>
              <a:t>Contract</a:t>
            </a:r>
            <a:r>
              <a:rPr sz="2800" b="1" spc="-5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latin typeface="Georgia"/>
                <a:cs typeface="Georgia"/>
              </a:rPr>
              <a:t>Implementation </a:t>
            </a:r>
            <a:r>
              <a:rPr sz="2800" b="1" spc="-10" dirty="0">
                <a:latin typeface="Georgia"/>
                <a:cs typeface="Georgia"/>
              </a:rPr>
              <a:t>(</a:t>
            </a:r>
            <a:r>
              <a:rPr sz="2800" i="1" spc="-10" dirty="0">
                <a:solidFill>
                  <a:srgbClr val="002060"/>
                </a:solidFill>
                <a:latin typeface="Georgia"/>
                <a:cs typeface="Georgia"/>
              </a:rPr>
              <a:t>providing </a:t>
            </a:r>
            <a:r>
              <a:rPr sz="2800" i="1" spc="-5" dirty="0">
                <a:solidFill>
                  <a:srgbClr val="002060"/>
                </a:solidFill>
                <a:latin typeface="Georgia"/>
                <a:cs typeface="Georgia"/>
              </a:rPr>
              <a:t>field</a:t>
            </a:r>
            <a:r>
              <a:rPr sz="2800" i="1" spc="8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002060"/>
                </a:solidFill>
                <a:latin typeface="Georgia"/>
                <a:cs typeface="Georgia"/>
              </a:rPr>
              <a:t>instruction</a:t>
            </a:r>
            <a:r>
              <a:rPr sz="2800" b="1" spc="-5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Feedback </a:t>
            </a:r>
            <a:r>
              <a:rPr sz="2800" b="1" spc="-5" dirty="0">
                <a:latin typeface="Georgia"/>
                <a:cs typeface="Georgia"/>
              </a:rPr>
              <a:t>&amp;</a:t>
            </a:r>
            <a:r>
              <a:rPr sz="2800" b="1" spc="5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Evaluation</a:t>
            </a:r>
            <a:endParaRPr sz="2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latin typeface="Georgia"/>
                <a:cs typeface="Georgia"/>
              </a:rPr>
              <a:t>Termination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2060"/>
                </a:solidFill>
                <a:latin typeface="Georgia"/>
                <a:cs typeface="Georgia"/>
              </a:rPr>
              <a:t>Courage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. </a:t>
            </a:r>
            <a:r>
              <a:rPr sz="2800" b="1" spc="-10" dirty="0">
                <a:solidFill>
                  <a:srgbClr val="002060"/>
                </a:solidFill>
                <a:latin typeface="Georgia"/>
                <a:cs typeface="Georgia"/>
              </a:rPr>
              <a:t>Compassion</a:t>
            </a: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Georgia"/>
                <a:cs typeface="Georgia"/>
              </a:rPr>
              <a:t>Competence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47987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1470" y="1332299"/>
            <a:ext cx="975360" cy="23120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75"/>
              </a:lnSpc>
            </a:pPr>
            <a:r>
              <a:rPr sz="3200" b="1" dirty="0">
                <a:solidFill>
                  <a:srgbClr val="001B4B"/>
                </a:solidFill>
                <a:latin typeface="Georgia"/>
                <a:cs typeface="Georgia"/>
              </a:rPr>
              <a:t>O</a:t>
            </a:r>
            <a:r>
              <a:rPr sz="3200" b="1" spc="5" dirty="0">
                <a:solidFill>
                  <a:srgbClr val="001B4B"/>
                </a:solidFill>
                <a:latin typeface="Georgia"/>
                <a:cs typeface="Georgia"/>
              </a:rPr>
              <a:t>U</a:t>
            </a:r>
            <a:r>
              <a:rPr sz="3200" b="1" dirty="0">
                <a:solidFill>
                  <a:srgbClr val="001B4B"/>
                </a:solidFill>
                <a:latin typeface="Georgia"/>
                <a:cs typeface="Georgia"/>
              </a:rPr>
              <a:t>TCO</a:t>
            </a:r>
            <a:r>
              <a:rPr sz="3200" b="1" spc="-5" dirty="0">
                <a:solidFill>
                  <a:srgbClr val="001B4B"/>
                </a:solidFill>
                <a:latin typeface="Georgia"/>
                <a:cs typeface="Georgia"/>
              </a:rPr>
              <a:t>M</a:t>
            </a:r>
            <a:r>
              <a:rPr sz="3200" b="1" dirty="0">
                <a:solidFill>
                  <a:srgbClr val="001B4B"/>
                </a:solidFill>
                <a:latin typeface="Georgia"/>
                <a:cs typeface="Georgia"/>
              </a:rPr>
              <a:t>E</a:t>
            </a:r>
            <a:endParaRPr sz="3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1B4B"/>
                </a:solidFill>
                <a:latin typeface="Georgia"/>
                <a:cs typeface="Georgia"/>
              </a:rPr>
              <a:t>WANTED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741" y="3953705"/>
            <a:ext cx="77279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Competent, ethical </a:t>
            </a:r>
            <a:r>
              <a:rPr sz="2800" spc="-10" dirty="0">
                <a:solidFill>
                  <a:srgbClr val="000000"/>
                </a:solidFill>
              </a:rPr>
              <a:t>social worker who  demonstrates knowledge </a:t>
            </a:r>
            <a:r>
              <a:rPr sz="2800" spc="-5" dirty="0">
                <a:solidFill>
                  <a:srgbClr val="000000"/>
                </a:solidFill>
              </a:rPr>
              <a:t>&amp; </a:t>
            </a:r>
            <a:r>
              <a:rPr sz="2800" spc="-10" dirty="0">
                <a:solidFill>
                  <a:srgbClr val="000000"/>
                </a:solidFill>
              </a:rPr>
              <a:t>skills required  </a:t>
            </a:r>
            <a:r>
              <a:rPr sz="2800" spc="-5" dirty="0">
                <a:solidFill>
                  <a:srgbClr val="000000"/>
                </a:solidFill>
              </a:rPr>
              <a:t>to </a:t>
            </a:r>
            <a:r>
              <a:rPr sz="2800" spc="-10" dirty="0">
                <a:solidFill>
                  <a:srgbClr val="000000"/>
                </a:solidFill>
              </a:rPr>
              <a:t>engage, assess, </a:t>
            </a:r>
            <a:r>
              <a:rPr sz="2800" spc="-5" dirty="0">
                <a:solidFill>
                  <a:srgbClr val="000000"/>
                </a:solidFill>
              </a:rPr>
              <a:t>intervene, and evaluate  practice </a:t>
            </a:r>
            <a:r>
              <a:rPr sz="2800" spc="-10" dirty="0">
                <a:solidFill>
                  <a:srgbClr val="000000"/>
                </a:solidFill>
              </a:rPr>
              <a:t>with </a:t>
            </a:r>
            <a:r>
              <a:rPr sz="2800" spc="-5" dirty="0">
                <a:solidFill>
                  <a:srgbClr val="000000"/>
                </a:solidFill>
              </a:rPr>
              <a:t>all </a:t>
            </a:r>
            <a:r>
              <a:rPr sz="2800" spc="-10" dirty="0">
                <a:solidFill>
                  <a:srgbClr val="000000"/>
                </a:solidFill>
              </a:rPr>
              <a:t>client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systems.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878579" y="2215908"/>
            <a:ext cx="1325879" cy="1100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6764" y="2242858"/>
            <a:ext cx="1228382" cy="1000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764" y="2242847"/>
            <a:ext cx="1228725" cy="1000760"/>
          </a:xfrm>
          <a:custGeom>
            <a:avLst/>
            <a:gdLst/>
            <a:ahLst/>
            <a:cxnLst/>
            <a:rect l="l" t="t" r="r" b="b"/>
            <a:pathLst>
              <a:path w="1228725" h="1000760">
                <a:moveTo>
                  <a:pt x="84150" y="460806"/>
                </a:moveTo>
                <a:lnTo>
                  <a:pt x="176987" y="595718"/>
                </a:lnTo>
                <a:lnTo>
                  <a:pt x="1042708" y="0"/>
                </a:lnTo>
                <a:lnTo>
                  <a:pt x="1228382" y="269836"/>
                </a:lnTo>
                <a:lnTo>
                  <a:pt x="362673" y="865555"/>
                </a:lnTo>
                <a:lnTo>
                  <a:pt x="455510" y="1000467"/>
                </a:lnTo>
                <a:lnTo>
                  <a:pt x="0" y="916317"/>
                </a:lnTo>
                <a:lnTo>
                  <a:pt x="84150" y="460806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5003" y="1024127"/>
            <a:ext cx="2266187" cy="2264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982" y="1894820"/>
            <a:ext cx="3931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Literature</a:t>
            </a:r>
            <a:r>
              <a:rPr sz="3200" spc="-65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39224" y="2707906"/>
            <a:ext cx="5847080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B4B"/>
                </a:solidFill>
                <a:latin typeface="Georgia"/>
                <a:cs typeface="Georgia"/>
              </a:rPr>
              <a:t>Problem-based learning,  Instructional </a:t>
            </a:r>
            <a:r>
              <a:rPr sz="3600" b="1" dirty="0">
                <a:solidFill>
                  <a:srgbClr val="001B4B"/>
                </a:solidFill>
                <a:latin typeface="Georgia"/>
                <a:cs typeface="Georgia"/>
              </a:rPr>
              <a:t>theories,  Learning </a:t>
            </a:r>
            <a:r>
              <a:rPr sz="3600" b="1" spc="-5" dirty="0">
                <a:solidFill>
                  <a:srgbClr val="001B4B"/>
                </a:solidFill>
                <a:latin typeface="Georgia"/>
                <a:cs typeface="Georgia"/>
              </a:rPr>
              <a:t>theories,  Supervision</a:t>
            </a:r>
            <a:endParaRPr sz="360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  <a:spcBef>
                <a:spcPts val="860"/>
              </a:spcBef>
            </a:pPr>
            <a:r>
              <a:rPr sz="3600" b="1" i="1" dirty="0">
                <a:latin typeface="Georgia"/>
                <a:cs typeface="Georgia"/>
              </a:rPr>
              <a:t>Check</a:t>
            </a:r>
            <a:r>
              <a:rPr sz="3600" b="1" i="1" spc="-40" dirty="0">
                <a:latin typeface="Georgia"/>
                <a:cs typeface="Georgia"/>
              </a:rPr>
              <a:t> </a:t>
            </a:r>
            <a:r>
              <a:rPr sz="3600" b="1" i="1" spc="-5" dirty="0">
                <a:latin typeface="Georgia"/>
                <a:cs typeface="Georgia"/>
              </a:rPr>
              <a:t>web-site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7255" y="1290827"/>
            <a:ext cx="2926079" cy="1682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33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638" y="1751289"/>
            <a:ext cx="4236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Field </a:t>
            </a:r>
            <a:r>
              <a:rPr sz="2800" spc="-5" dirty="0"/>
              <a:t>Documentation</a:t>
            </a:r>
            <a:r>
              <a:rPr sz="2800" dirty="0"/>
              <a:t> </a:t>
            </a:r>
            <a:r>
              <a:rPr sz="2800" spc="-5" dirty="0"/>
              <a:t>–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377724" y="2263331"/>
            <a:ext cx="4264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Georgia"/>
                <a:cs typeface="Georgia"/>
              </a:rPr>
              <a:t>Emerging</a:t>
            </a:r>
            <a:r>
              <a:rPr sz="2800" b="1" i="1" spc="20" dirty="0">
                <a:latin typeface="Georgia"/>
                <a:cs typeface="Georgia"/>
              </a:rPr>
              <a:t> </a:t>
            </a:r>
            <a:r>
              <a:rPr sz="2800" b="1" i="1" spc="-10" dirty="0">
                <a:latin typeface="Georgia"/>
                <a:cs typeface="Georgia"/>
              </a:rPr>
              <a:t>professional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28" y="1141988"/>
            <a:ext cx="3291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Documentation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32878" y="1572544"/>
            <a:ext cx="7667244" cy="502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74363" y="3467098"/>
            <a:ext cx="118427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6200" marR="5080" indent="-64135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ude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Learner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375" y="1937767"/>
            <a:ext cx="2000250" cy="44884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06120" marR="5080" indent="-694055">
              <a:lnSpc>
                <a:spcPts val="2870"/>
              </a:lnSpc>
              <a:spcBef>
                <a:spcPts val="600"/>
              </a:spcBef>
            </a:pPr>
            <a:r>
              <a:rPr lang="en-US" sz="2800" spc="-10" dirty="0">
                <a:solidFill>
                  <a:srgbClr val="FFFFFF"/>
                </a:solidFill>
                <a:latin typeface="Georgia"/>
                <a:cs typeface="Georgia"/>
              </a:rPr>
              <a:t>Hours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Log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8434" y="3634262"/>
            <a:ext cx="1958765" cy="82073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0005" marR="5080" indent="-27940">
              <a:lnSpc>
                <a:spcPts val="2870"/>
              </a:lnSpc>
              <a:spcBef>
                <a:spcPts val="600"/>
              </a:spcBef>
            </a:pPr>
            <a:r>
              <a:rPr lang="en-US" sz="2800" spc="-5" dirty="0">
                <a:solidFill>
                  <a:srgbClr val="FFFFFF"/>
                </a:solidFill>
                <a:latin typeface="Georgia"/>
                <a:cs typeface="Georgia"/>
              </a:rPr>
              <a:t>Narrative Log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966" y="5333083"/>
            <a:ext cx="2238634" cy="119263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231140">
              <a:lnSpc>
                <a:spcPts val="2870"/>
              </a:lnSpc>
              <a:spcBef>
                <a:spcPts val="600"/>
              </a:spcBef>
            </a:pPr>
            <a:r>
              <a:rPr lang="en-US" sz="2800" spc="-5" dirty="0">
                <a:solidFill>
                  <a:srgbClr val="FFFFFF"/>
                </a:solidFill>
                <a:latin typeface="Georgia"/>
                <a:cs typeface="Georgia"/>
              </a:rPr>
              <a:t>Learning Activities &amp;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 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lu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8363" y="3634262"/>
            <a:ext cx="1940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Observation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191" y="778051"/>
            <a:ext cx="7120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Documentation matters &amp; there is</a:t>
            </a:r>
            <a:r>
              <a:rPr sz="2800" spc="-10" dirty="0"/>
              <a:t> help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837438" y="4908041"/>
            <a:ext cx="7269480" cy="1003300"/>
          </a:xfrm>
          <a:custGeom>
            <a:avLst/>
            <a:gdLst/>
            <a:ahLst/>
            <a:cxnLst/>
            <a:rect l="l" t="t" r="r" b="b"/>
            <a:pathLst>
              <a:path w="7269480" h="1003300">
                <a:moveTo>
                  <a:pt x="0" y="0"/>
                </a:moveTo>
                <a:lnTo>
                  <a:pt x="7269479" y="0"/>
                </a:lnTo>
                <a:lnTo>
                  <a:pt x="7269479" y="1002791"/>
                </a:lnTo>
                <a:lnTo>
                  <a:pt x="0" y="1002791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7438" y="4908041"/>
            <a:ext cx="7269480" cy="1003300"/>
          </a:xfrm>
          <a:custGeom>
            <a:avLst/>
            <a:gdLst/>
            <a:ahLst/>
            <a:cxnLst/>
            <a:rect l="l" t="t" r="r" b="b"/>
            <a:pathLst>
              <a:path w="7269480" h="1003300">
                <a:moveTo>
                  <a:pt x="0" y="0"/>
                </a:moveTo>
                <a:lnTo>
                  <a:pt x="7269479" y="0"/>
                </a:lnTo>
                <a:lnTo>
                  <a:pt x="7269479" y="1002791"/>
                </a:lnTo>
                <a:lnTo>
                  <a:pt x="0" y="100279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438" y="4908041"/>
            <a:ext cx="7282815" cy="738664"/>
          </a:xfrm>
          <a:prstGeom prst="rect">
            <a:avLst/>
          </a:prstGeom>
          <a:solidFill>
            <a:srgbClr val="9BBB59"/>
          </a:solidFill>
        </p:spPr>
        <p:txBody>
          <a:bodyPr vert="horz" wrap="square" lIns="0" tIns="0" rIns="0" bIns="0" rtlCol="0">
            <a:spAutoFit/>
          </a:bodyPr>
          <a:lstStyle/>
          <a:p>
            <a:pPr marL="170180"/>
            <a:r>
              <a:rPr sz="2400" b="1" spc="-5" dirty="0">
                <a:latin typeface="Georgia"/>
                <a:cs typeface="Georgia"/>
              </a:rPr>
              <a:t>Assessment of Knowledge &amp; Skills-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lang="en-US" sz="2400" b="1" spc="-5" dirty="0">
                <a:latin typeface="Georgia"/>
                <a:cs typeface="Georgia"/>
              </a:rPr>
              <a:t>Learning Activities &amp; Evaluation tool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666" y="5877008"/>
            <a:ext cx="3634740" cy="462280"/>
          </a:xfrm>
          <a:custGeom>
            <a:avLst/>
            <a:gdLst/>
            <a:ahLst/>
            <a:cxnLst/>
            <a:rect l="l" t="t" r="r" b="b"/>
            <a:pathLst>
              <a:path w="3634740" h="462279">
                <a:moveTo>
                  <a:pt x="0" y="0"/>
                </a:moveTo>
                <a:lnTo>
                  <a:pt x="3634740" y="0"/>
                </a:lnTo>
                <a:lnTo>
                  <a:pt x="3634740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232" y="5858055"/>
            <a:ext cx="3634740" cy="462280"/>
          </a:xfrm>
          <a:custGeom>
            <a:avLst/>
            <a:gdLst/>
            <a:ahLst/>
            <a:cxnLst/>
            <a:rect l="l" t="t" r="r" b="b"/>
            <a:pathLst>
              <a:path w="3634740" h="462279">
                <a:moveTo>
                  <a:pt x="0" y="0"/>
                </a:moveTo>
                <a:lnTo>
                  <a:pt x="3634740" y="0"/>
                </a:lnTo>
                <a:lnTo>
                  <a:pt x="3634740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EE7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7722" y="5921572"/>
            <a:ext cx="3634740" cy="462280"/>
          </a:xfrm>
          <a:custGeom>
            <a:avLst/>
            <a:gdLst/>
            <a:ahLst/>
            <a:cxnLst/>
            <a:rect l="l" t="t" r="r" b="b"/>
            <a:pathLst>
              <a:path w="3634740" h="462279">
                <a:moveTo>
                  <a:pt x="0" y="0"/>
                </a:moveTo>
                <a:lnTo>
                  <a:pt x="3634739" y="0"/>
                </a:lnTo>
                <a:lnTo>
                  <a:pt x="3634739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5950" y="5853436"/>
            <a:ext cx="3634740" cy="462280"/>
          </a:xfrm>
          <a:custGeom>
            <a:avLst/>
            <a:gdLst/>
            <a:ahLst/>
            <a:cxnLst/>
            <a:rect l="l" t="t" r="r" b="b"/>
            <a:pathLst>
              <a:path w="3634740" h="462279">
                <a:moveTo>
                  <a:pt x="0" y="0"/>
                </a:moveTo>
                <a:lnTo>
                  <a:pt x="3634739" y="0"/>
                </a:lnTo>
                <a:lnTo>
                  <a:pt x="3634739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EE7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8753" y="5788984"/>
            <a:ext cx="509524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70020" algn="l"/>
              </a:tabLst>
            </a:pPr>
            <a:r>
              <a:rPr sz="2900" b="1" spc="5" dirty="0">
                <a:solidFill>
                  <a:srgbClr val="002060"/>
                </a:solidFill>
                <a:latin typeface="Georgia"/>
                <a:cs typeface="Georgia"/>
              </a:rPr>
              <a:t>T</a:t>
            </a:r>
            <a:r>
              <a:rPr sz="2900" b="1" spc="-5" dirty="0">
                <a:solidFill>
                  <a:srgbClr val="002060"/>
                </a:solidFill>
                <a:latin typeface="Georgia"/>
                <a:cs typeface="Georgia"/>
              </a:rPr>
              <a:t>e</a:t>
            </a:r>
            <a:r>
              <a:rPr sz="2900" b="1" dirty="0">
                <a:solidFill>
                  <a:srgbClr val="002060"/>
                </a:solidFill>
                <a:latin typeface="Georgia"/>
                <a:cs typeface="Georgia"/>
              </a:rPr>
              <a:t>m</a:t>
            </a:r>
            <a:r>
              <a:rPr sz="2900" b="1" spc="-5" dirty="0">
                <a:solidFill>
                  <a:srgbClr val="002060"/>
                </a:solidFill>
                <a:latin typeface="Georgia"/>
                <a:cs typeface="Georgia"/>
              </a:rPr>
              <a:t>plat</a:t>
            </a:r>
            <a:r>
              <a:rPr sz="2900" b="1" dirty="0">
                <a:solidFill>
                  <a:srgbClr val="002060"/>
                </a:solidFill>
                <a:latin typeface="Georgia"/>
                <a:cs typeface="Georgia"/>
              </a:rPr>
              <a:t>e	</a:t>
            </a:r>
            <a:r>
              <a:rPr sz="2900" b="1" spc="-5" dirty="0">
                <a:solidFill>
                  <a:srgbClr val="002060"/>
                </a:solidFill>
                <a:latin typeface="Georgia"/>
                <a:cs typeface="Georgia"/>
              </a:rPr>
              <a:t>Bla</a:t>
            </a:r>
            <a:r>
              <a:rPr sz="2900" b="1" dirty="0">
                <a:solidFill>
                  <a:srgbClr val="002060"/>
                </a:solidFill>
                <a:latin typeface="Georgia"/>
                <a:cs typeface="Georgia"/>
              </a:rPr>
              <a:t>nk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9001" y="3419102"/>
            <a:ext cx="7269480" cy="1544320"/>
          </a:xfrm>
          <a:custGeom>
            <a:avLst/>
            <a:gdLst/>
            <a:ahLst/>
            <a:cxnLst/>
            <a:rect l="l" t="t" r="r" b="b"/>
            <a:pathLst>
              <a:path w="7269480" h="1544320">
                <a:moveTo>
                  <a:pt x="4020692" y="1157859"/>
                </a:moveTo>
                <a:lnTo>
                  <a:pt x="3248787" y="1157859"/>
                </a:lnTo>
                <a:lnTo>
                  <a:pt x="3634740" y="1543812"/>
                </a:lnTo>
                <a:lnTo>
                  <a:pt x="4020692" y="1157859"/>
                </a:lnTo>
                <a:close/>
              </a:path>
              <a:path w="7269480" h="1544320">
                <a:moveTo>
                  <a:pt x="3827716" y="1003122"/>
                </a:moveTo>
                <a:lnTo>
                  <a:pt x="3441763" y="1003122"/>
                </a:lnTo>
                <a:lnTo>
                  <a:pt x="3441763" y="1157859"/>
                </a:lnTo>
                <a:lnTo>
                  <a:pt x="3827716" y="1157859"/>
                </a:lnTo>
                <a:lnTo>
                  <a:pt x="3827716" y="1003122"/>
                </a:lnTo>
                <a:close/>
              </a:path>
              <a:path w="7269480" h="1544320">
                <a:moveTo>
                  <a:pt x="7269480" y="0"/>
                </a:moveTo>
                <a:lnTo>
                  <a:pt x="0" y="0"/>
                </a:lnTo>
                <a:lnTo>
                  <a:pt x="0" y="1003122"/>
                </a:lnTo>
                <a:lnTo>
                  <a:pt x="7269480" y="1003122"/>
                </a:lnTo>
                <a:lnTo>
                  <a:pt x="726948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438" y="3377947"/>
            <a:ext cx="7269480" cy="1544320"/>
          </a:xfrm>
          <a:custGeom>
            <a:avLst/>
            <a:gdLst/>
            <a:ahLst/>
            <a:cxnLst/>
            <a:rect l="l" t="t" r="r" b="b"/>
            <a:pathLst>
              <a:path w="7269480" h="1544320">
                <a:moveTo>
                  <a:pt x="7269480" y="1003122"/>
                </a:moveTo>
                <a:lnTo>
                  <a:pt x="3827716" y="1003122"/>
                </a:lnTo>
                <a:lnTo>
                  <a:pt x="3827716" y="1157859"/>
                </a:lnTo>
                <a:lnTo>
                  <a:pt x="4020692" y="1157859"/>
                </a:lnTo>
                <a:lnTo>
                  <a:pt x="3634740" y="1543812"/>
                </a:lnTo>
                <a:lnTo>
                  <a:pt x="3248787" y="1157859"/>
                </a:lnTo>
                <a:lnTo>
                  <a:pt x="3441763" y="1157859"/>
                </a:lnTo>
                <a:lnTo>
                  <a:pt x="3441763" y="1003122"/>
                </a:lnTo>
                <a:lnTo>
                  <a:pt x="0" y="1003122"/>
                </a:lnTo>
                <a:lnTo>
                  <a:pt x="0" y="0"/>
                </a:lnTo>
                <a:lnTo>
                  <a:pt x="7269480" y="0"/>
                </a:lnTo>
                <a:lnTo>
                  <a:pt x="7269480" y="100312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170" y="3413716"/>
            <a:ext cx="64433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Georgia"/>
                <a:cs typeface="Georgia"/>
              </a:rPr>
              <a:t>Practice </a:t>
            </a:r>
            <a:r>
              <a:rPr sz="2400" b="1" dirty="0">
                <a:latin typeface="Georgia"/>
                <a:cs typeface="Georgia"/>
              </a:rPr>
              <a:t>| </a:t>
            </a:r>
            <a:r>
              <a:rPr sz="2400" b="1" spc="-5" dirty="0">
                <a:latin typeface="Georgia"/>
                <a:cs typeface="Georgia"/>
              </a:rPr>
              <a:t>Observation- </a:t>
            </a:r>
            <a:r>
              <a:rPr lang="en-US" sz="2400" b="1" spc="-5" dirty="0">
                <a:latin typeface="Georgia"/>
                <a:cs typeface="Georgia"/>
              </a:rPr>
              <a:t>Hours &amp; Narrative </a:t>
            </a:r>
            <a:r>
              <a:rPr sz="2400" b="1" spc="-5" dirty="0">
                <a:latin typeface="Georgia"/>
                <a:cs typeface="Georgia"/>
              </a:rPr>
              <a:t>Logs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5666" y="4149239"/>
            <a:ext cx="7295515" cy="501650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937894">
              <a:lnSpc>
                <a:spcPts val="3445"/>
              </a:lnSpc>
              <a:tabLst>
                <a:tab pos="4907915" algn="l"/>
              </a:tabLst>
            </a:pPr>
            <a:r>
              <a:rPr sz="2900" b="1" spc="-5" dirty="0">
                <a:solidFill>
                  <a:srgbClr val="002060"/>
                </a:solidFill>
                <a:latin typeface="Georgia"/>
                <a:cs typeface="Georgia"/>
              </a:rPr>
              <a:t>Template	</a:t>
            </a:r>
            <a:r>
              <a:rPr sz="4350" b="1" spc="-7" baseline="1915" dirty="0">
                <a:solidFill>
                  <a:srgbClr val="002060"/>
                </a:solidFill>
                <a:latin typeface="Georgia"/>
                <a:cs typeface="Georgia"/>
              </a:rPr>
              <a:t>Blank</a:t>
            </a:r>
            <a:endParaRPr sz="4350" baseline="1915" dirty="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2982" y="1331629"/>
            <a:ext cx="7269480" cy="1544320"/>
          </a:xfrm>
          <a:custGeom>
            <a:avLst/>
            <a:gdLst/>
            <a:ahLst/>
            <a:cxnLst/>
            <a:rect l="l" t="t" r="r" b="b"/>
            <a:pathLst>
              <a:path w="7269480" h="1544320">
                <a:moveTo>
                  <a:pt x="4020692" y="1157858"/>
                </a:moveTo>
                <a:lnTo>
                  <a:pt x="3248787" y="1157858"/>
                </a:lnTo>
                <a:lnTo>
                  <a:pt x="3634740" y="1543811"/>
                </a:lnTo>
                <a:lnTo>
                  <a:pt x="4020692" y="1157858"/>
                </a:lnTo>
                <a:close/>
              </a:path>
              <a:path w="7269480" h="1544320">
                <a:moveTo>
                  <a:pt x="3827716" y="1003122"/>
                </a:moveTo>
                <a:lnTo>
                  <a:pt x="3441763" y="1003122"/>
                </a:lnTo>
                <a:lnTo>
                  <a:pt x="3441763" y="1157858"/>
                </a:lnTo>
                <a:lnTo>
                  <a:pt x="3827716" y="1157858"/>
                </a:lnTo>
                <a:lnTo>
                  <a:pt x="3827716" y="1003122"/>
                </a:lnTo>
                <a:close/>
              </a:path>
              <a:path w="7269480" h="1544320">
                <a:moveTo>
                  <a:pt x="7269480" y="0"/>
                </a:moveTo>
                <a:lnTo>
                  <a:pt x="0" y="0"/>
                </a:lnTo>
                <a:lnTo>
                  <a:pt x="0" y="1003122"/>
                </a:lnTo>
                <a:lnTo>
                  <a:pt x="7269480" y="1003122"/>
                </a:lnTo>
                <a:lnTo>
                  <a:pt x="726948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666" y="1658118"/>
            <a:ext cx="7241252" cy="1735577"/>
          </a:xfrm>
          <a:custGeom>
            <a:avLst/>
            <a:gdLst/>
            <a:ahLst/>
            <a:cxnLst/>
            <a:rect l="l" t="t" r="r" b="b"/>
            <a:pathLst>
              <a:path w="7269480" h="1544320">
                <a:moveTo>
                  <a:pt x="7269480" y="1003122"/>
                </a:moveTo>
                <a:lnTo>
                  <a:pt x="3827716" y="1003122"/>
                </a:lnTo>
                <a:lnTo>
                  <a:pt x="3827716" y="1157858"/>
                </a:lnTo>
                <a:lnTo>
                  <a:pt x="4020692" y="1157858"/>
                </a:lnTo>
                <a:lnTo>
                  <a:pt x="3634740" y="1543811"/>
                </a:lnTo>
                <a:lnTo>
                  <a:pt x="3248787" y="1157858"/>
                </a:lnTo>
                <a:lnTo>
                  <a:pt x="3441763" y="1157858"/>
                </a:lnTo>
                <a:lnTo>
                  <a:pt x="3441763" y="1003122"/>
                </a:lnTo>
                <a:lnTo>
                  <a:pt x="0" y="1003122"/>
                </a:lnTo>
                <a:lnTo>
                  <a:pt x="0" y="0"/>
                </a:lnTo>
                <a:lnTo>
                  <a:pt x="7269480" y="0"/>
                </a:lnTo>
                <a:lnTo>
                  <a:pt x="7269480" y="100312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9001" y="1613554"/>
            <a:ext cx="778358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GPS to Destination – </a:t>
            </a:r>
            <a:r>
              <a:rPr lang="en-US" sz="2400" b="1" spc="-5" dirty="0">
                <a:latin typeface="Georgia"/>
                <a:cs typeface="Georgia"/>
              </a:rPr>
              <a:t>Learning Activities &amp; Evaluation tool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526" y="2783757"/>
            <a:ext cx="7295515" cy="487680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498600">
              <a:lnSpc>
                <a:spcPts val="3345"/>
              </a:lnSpc>
              <a:tabLst>
                <a:tab pos="4683125" algn="l"/>
              </a:tabLst>
            </a:pPr>
            <a:r>
              <a:rPr sz="2900" b="1" spc="-5" dirty="0">
                <a:solidFill>
                  <a:srgbClr val="002060"/>
                </a:solidFill>
                <a:latin typeface="Georgia"/>
                <a:cs typeface="Georgia"/>
              </a:rPr>
              <a:t>Template	Blank</a:t>
            </a:r>
            <a:endParaRPr sz="29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19"/>
            <a:ext cx="9143999" cy="6678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7559" y="2084316"/>
            <a:ext cx="465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School of </a:t>
            </a:r>
            <a:r>
              <a:rPr sz="2000" spc="-5" dirty="0">
                <a:solidFill>
                  <a:srgbClr val="000000"/>
                </a:solidFill>
              </a:rPr>
              <a:t>Social </a:t>
            </a:r>
            <a:r>
              <a:rPr sz="2400" spc="-5" dirty="0">
                <a:solidFill>
                  <a:srgbClr val="000000"/>
                </a:solidFill>
              </a:rPr>
              <a:t>Work</a:t>
            </a:r>
            <a:r>
              <a:rPr sz="2400" spc="7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Website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629917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647179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7179" y="1159764"/>
                </a:lnTo>
                <a:lnTo>
                  <a:pt x="1466088" y="579882"/>
                </a:lnTo>
                <a:lnTo>
                  <a:pt x="64717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9917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0" y="0"/>
                </a:moveTo>
                <a:lnTo>
                  <a:pt x="647179" y="0"/>
                </a:lnTo>
                <a:lnTo>
                  <a:pt x="1466088" y="579882"/>
                </a:lnTo>
                <a:lnTo>
                  <a:pt x="647179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0789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647179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7179" y="1159764"/>
                </a:lnTo>
                <a:lnTo>
                  <a:pt x="1466088" y="579882"/>
                </a:lnTo>
                <a:lnTo>
                  <a:pt x="64717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0789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0" y="0"/>
                </a:moveTo>
                <a:lnTo>
                  <a:pt x="647179" y="0"/>
                </a:lnTo>
                <a:lnTo>
                  <a:pt x="1466088" y="579882"/>
                </a:lnTo>
                <a:lnTo>
                  <a:pt x="647179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1661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648703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8703" y="1159764"/>
                </a:lnTo>
                <a:lnTo>
                  <a:pt x="1467612" y="579882"/>
                </a:lnTo>
                <a:lnTo>
                  <a:pt x="64870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1661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0" y="0"/>
                </a:moveTo>
                <a:lnTo>
                  <a:pt x="648703" y="0"/>
                </a:lnTo>
                <a:lnTo>
                  <a:pt x="1467612" y="579882"/>
                </a:lnTo>
                <a:lnTo>
                  <a:pt x="648703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4058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647179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7179" y="1159764"/>
                </a:lnTo>
                <a:lnTo>
                  <a:pt x="1466088" y="579882"/>
                </a:lnTo>
                <a:lnTo>
                  <a:pt x="64717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4058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4" h="1160145">
                <a:moveTo>
                  <a:pt x="0" y="0"/>
                </a:moveTo>
                <a:lnTo>
                  <a:pt x="647179" y="0"/>
                </a:lnTo>
                <a:lnTo>
                  <a:pt x="1466088" y="579882"/>
                </a:lnTo>
                <a:lnTo>
                  <a:pt x="647179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4929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648703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8703" y="1159764"/>
                </a:lnTo>
                <a:lnTo>
                  <a:pt x="1467612" y="579882"/>
                </a:lnTo>
                <a:lnTo>
                  <a:pt x="64870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4929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0" y="0"/>
                </a:moveTo>
                <a:lnTo>
                  <a:pt x="648703" y="0"/>
                </a:lnTo>
                <a:lnTo>
                  <a:pt x="1467612" y="579882"/>
                </a:lnTo>
                <a:lnTo>
                  <a:pt x="648703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5802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648703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8703" y="1159764"/>
                </a:lnTo>
                <a:lnTo>
                  <a:pt x="1467612" y="579882"/>
                </a:lnTo>
                <a:lnTo>
                  <a:pt x="64870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5802" y="2561082"/>
            <a:ext cx="1468120" cy="1160145"/>
          </a:xfrm>
          <a:custGeom>
            <a:avLst/>
            <a:gdLst/>
            <a:ahLst/>
            <a:cxnLst/>
            <a:rect l="l" t="t" r="r" b="b"/>
            <a:pathLst>
              <a:path w="1468120" h="1160145">
                <a:moveTo>
                  <a:pt x="0" y="0"/>
                </a:moveTo>
                <a:lnTo>
                  <a:pt x="648703" y="0"/>
                </a:lnTo>
                <a:lnTo>
                  <a:pt x="1467612" y="579882"/>
                </a:lnTo>
                <a:lnTo>
                  <a:pt x="648703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8197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5" h="1160145">
                <a:moveTo>
                  <a:pt x="647179" y="0"/>
                </a:moveTo>
                <a:lnTo>
                  <a:pt x="0" y="0"/>
                </a:lnTo>
                <a:lnTo>
                  <a:pt x="818908" y="579882"/>
                </a:lnTo>
                <a:lnTo>
                  <a:pt x="0" y="1159764"/>
                </a:lnTo>
                <a:lnTo>
                  <a:pt x="647179" y="1159764"/>
                </a:lnTo>
                <a:lnTo>
                  <a:pt x="1466088" y="579882"/>
                </a:lnTo>
                <a:lnTo>
                  <a:pt x="64717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8197" y="2561082"/>
            <a:ext cx="1466215" cy="1160145"/>
          </a:xfrm>
          <a:custGeom>
            <a:avLst/>
            <a:gdLst/>
            <a:ahLst/>
            <a:cxnLst/>
            <a:rect l="l" t="t" r="r" b="b"/>
            <a:pathLst>
              <a:path w="1466215" h="1160145">
                <a:moveTo>
                  <a:pt x="0" y="0"/>
                </a:moveTo>
                <a:lnTo>
                  <a:pt x="647179" y="0"/>
                </a:lnTo>
                <a:lnTo>
                  <a:pt x="1466088" y="579882"/>
                </a:lnTo>
                <a:lnTo>
                  <a:pt x="647179" y="1159764"/>
                </a:lnTo>
                <a:lnTo>
                  <a:pt x="0" y="1159764"/>
                </a:lnTo>
                <a:lnTo>
                  <a:pt x="818908" y="57988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9917" y="2676905"/>
            <a:ext cx="6349365" cy="928369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D"/>
            </a:solidFill>
          </a:ln>
        </p:spPr>
        <p:txBody>
          <a:bodyPr vert="horz" wrap="square" lIns="0" tIns="24765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950"/>
              </a:spcBef>
            </a:pPr>
            <a:r>
              <a:rPr sz="2400" spc="-5" dirty="0">
                <a:latin typeface="Georgia"/>
                <a:cs typeface="Georgia"/>
                <a:hlinkClick r:id="rId3"/>
              </a:rPr>
              <a:t>www.uakron.edu/socialwork/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29917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9917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3838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3838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9282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9282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3202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202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7121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7121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2565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59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2565" y="4391405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59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36485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6485" y="4391405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07559" y="3899578"/>
            <a:ext cx="615251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Field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Education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https</a:t>
            </a:r>
            <a:r>
              <a:rPr sz="2200" spc="-10" dirty="0">
                <a:latin typeface="Calibri"/>
                <a:cs typeface="Calibri"/>
                <a:hlinkClick r:id="rId4"/>
              </a:rPr>
              <a:t>://www.uakron.edu/socialwork/field-education/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29917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29917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3838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3838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9282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9282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3202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3202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60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7121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67121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2565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59" h="139064">
                <a:moveTo>
                  <a:pt x="835152" y="0"/>
                </a:moveTo>
                <a:lnTo>
                  <a:pt x="195326" y="0"/>
                </a:lnTo>
                <a:lnTo>
                  <a:pt x="0" y="138684"/>
                </a:lnTo>
                <a:lnTo>
                  <a:pt x="639826" y="138684"/>
                </a:lnTo>
                <a:lnTo>
                  <a:pt x="835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2565" y="5200650"/>
            <a:ext cx="835660" cy="139065"/>
          </a:xfrm>
          <a:custGeom>
            <a:avLst/>
            <a:gdLst/>
            <a:ahLst/>
            <a:cxnLst/>
            <a:rect l="l" t="t" r="r" b="b"/>
            <a:pathLst>
              <a:path w="835659" h="139064">
                <a:moveTo>
                  <a:pt x="0" y="138684"/>
                </a:moveTo>
                <a:lnTo>
                  <a:pt x="195326" y="0"/>
                </a:lnTo>
                <a:lnTo>
                  <a:pt x="835152" y="0"/>
                </a:lnTo>
                <a:lnTo>
                  <a:pt x="639826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6485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836676" y="0"/>
                </a:moveTo>
                <a:lnTo>
                  <a:pt x="195326" y="0"/>
                </a:lnTo>
                <a:lnTo>
                  <a:pt x="0" y="138684"/>
                </a:lnTo>
                <a:lnTo>
                  <a:pt x="641350" y="138684"/>
                </a:lnTo>
                <a:lnTo>
                  <a:pt x="8366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36485" y="5200650"/>
            <a:ext cx="836930" cy="139065"/>
          </a:xfrm>
          <a:custGeom>
            <a:avLst/>
            <a:gdLst/>
            <a:ahLst/>
            <a:cxnLst/>
            <a:rect l="l" t="t" r="r" b="b"/>
            <a:pathLst>
              <a:path w="836929" h="139064">
                <a:moveTo>
                  <a:pt x="0" y="138684"/>
                </a:moveTo>
                <a:lnTo>
                  <a:pt x="195326" y="0"/>
                </a:lnTo>
                <a:lnTo>
                  <a:pt x="836676" y="0"/>
                </a:lnTo>
                <a:lnTo>
                  <a:pt x="641350" y="138684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7400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Mission </a:t>
            </a:r>
            <a:r>
              <a:rPr sz="3200" dirty="0"/>
              <a:t>Statement-</a:t>
            </a:r>
            <a:r>
              <a:rPr sz="3200" spc="-60" dirty="0"/>
              <a:t> </a:t>
            </a:r>
            <a:r>
              <a:rPr sz="3200" dirty="0">
                <a:solidFill>
                  <a:srgbClr val="000000"/>
                </a:solidFill>
              </a:rPr>
              <a:t>Undergraduate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716915">
              <a:lnSpc>
                <a:spcPct val="106800"/>
              </a:lnSpc>
              <a:spcBef>
                <a:spcPts val="100"/>
              </a:spcBef>
            </a:pPr>
            <a:r>
              <a:rPr spc="-5" dirty="0"/>
              <a:t>To </a:t>
            </a:r>
            <a:r>
              <a:rPr spc="-10" dirty="0"/>
              <a:t>prepare </a:t>
            </a:r>
            <a:r>
              <a:rPr spc="-5" dirty="0"/>
              <a:t>students for competent and effective  generalist </a:t>
            </a:r>
            <a:r>
              <a:rPr spc="-10" dirty="0"/>
              <a:t>practice.</a:t>
            </a:r>
          </a:p>
          <a:p>
            <a:pPr marL="193675" marR="5080">
              <a:lnSpc>
                <a:spcPct val="107000"/>
              </a:lnSpc>
              <a:spcBef>
                <a:spcPts val="805"/>
              </a:spcBef>
            </a:pPr>
            <a:r>
              <a:rPr spc="-5" dirty="0"/>
              <a:t>The School of Social Work is committed to  empowerment </a:t>
            </a:r>
            <a:r>
              <a:rPr spc="-10" dirty="0"/>
              <a:t>and </a:t>
            </a:r>
            <a:r>
              <a:rPr spc="-5" dirty="0"/>
              <a:t>strengths-based </a:t>
            </a:r>
            <a:r>
              <a:rPr spc="-10" dirty="0"/>
              <a:t>practice </a:t>
            </a:r>
            <a:r>
              <a:rPr spc="-5" dirty="0"/>
              <a:t>through  the application of </a:t>
            </a:r>
            <a:r>
              <a:rPr spc="-10" dirty="0"/>
              <a:t>critical </a:t>
            </a:r>
            <a:r>
              <a:rPr spc="-5" dirty="0"/>
              <a:t>thinking</a:t>
            </a:r>
            <a:r>
              <a:rPr spc="95" dirty="0"/>
              <a:t> </a:t>
            </a:r>
            <a:r>
              <a:rPr spc="-5" dirty="0"/>
              <a:t>skills.</a:t>
            </a:r>
          </a:p>
          <a:p>
            <a:pPr marL="193675" marR="735965">
              <a:lnSpc>
                <a:spcPct val="107200"/>
              </a:lnSpc>
              <a:spcBef>
                <a:spcPts val="790"/>
              </a:spcBef>
            </a:pPr>
            <a:r>
              <a:rPr spc="-10" dirty="0"/>
              <a:t>We </a:t>
            </a:r>
            <a:r>
              <a:rPr spc="-5" dirty="0"/>
              <a:t>engage the diverse populations </a:t>
            </a:r>
            <a:r>
              <a:rPr dirty="0"/>
              <a:t>of </a:t>
            </a:r>
            <a:r>
              <a:rPr spc="-5" dirty="0"/>
              <a:t>Northeast  Ohio to strengthen systemic</a:t>
            </a:r>
            <a:r>
              <a:rPr spc="5" dirty="0"/>
              <a:t> </a:t>
            </a:r>
            <a:r>
              <a:rPr spc="-5" dirty="0"/>
              <a:t>well-being.</a:t>
            </a:r>
          </a:p>
          <a:p>
            <a:pPr marL="180975"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169037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2060"/>
                </a:solidFill>
                <a:latin typeface="Georgia"/>
                <a:cs typeface="Georgia"/>
              </a:rPr>
              <a:t>Courage. Competence.</a:t>
            </a:r>
            <a:r>
              <a:rPr sz="2000" b="1" spc="-2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Georgia"/>
                <a:cs typeface="Georgia"/>
              </a:rPr>
              <a:t>Compassion</a:t>
            </a:r>
            <a:r>
              <a:rPr sz="2000" b="1" spc="-5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205" y="1997598"/>
            <a:ext cx="2519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Field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Instructor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31442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657123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7123" y="1178052"/>
                </a:lnTo>
                <a:lnTo>
                  <a:pt x="1488948" y="589026"/>
                </a:lnTo>
                <a:lnTo>
                  <a:pt x="6571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442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0" y="0"/>
                </a:moveTo>
                <a:lnTo>
                  <a:pt x="657123" y="0"/>
                </a:lnTo>
                <a:lnTo>
                  <a:pt x="1488948" y="589026"/>
                </a:lnTo>
                <a:lnTo>
                  <a:pt x="657123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6029" y="2474214"/>
            <a:ext cx="1490980" cy="1178560"/>
          </a:xfrm>
          <a:custGeom>
            <a:avLst/>
            <a:gdLst/>
            <a:ahLst/>
            <a:cxnLst/>
            <a:rect l="l" t="t" r="r" b="b"/>
            <a:pathLst>
              <a:path w="1490979" h="1178560">
                <a:moveTo>
                  <a:pt x="658647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8647" y="1178052"/>
                </a:lnTo>
                <a:lnTo>
                  <a:pt x="1490472" y="589026"/>
                </a:lnTo>
                <a:lnTo>
                  <a:pt x="65864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6029" y="2474214"/>
            <a:ext cx="1490980" cy="1178560"/>
          </a:xfrm>
          <a:custGeom>
            <a:avLst/>
            <a:gdLst/>
            <a:ahLst/>
            <a:cxnLst/>
            <a:rect l="l" t="t" r="r" b="b"/>
            <a:pathLst>
              <a:path w="1490979" h="1178560">
                <a:moveTo>
                  <a:pt x="0" y="0"/>
                </a:moveTo>
                <a:lnTo>
                  <a:pt x="658647" y="0"/>
                </a:lnTo>
                <a:lnTo>
                  <a:pt x="1490472" y="589026"/>
                </a:lnTo>
                <a:lnTo>
                  <a:pt x="658647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2141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657123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7123" y="1178052"/>
                </a:lnTo>
                <a:lnTo>
                  <a:pt x="1488948" y="589026"/>
                </a:lnTo>
                <a:lnTo>
                  <a:pt x="6571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2141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0" y="0"/>
                </a:moveTo>
                <a:lnTo>
                  <a:pt x="657123" y="0"/>
                </a:lnTo>
                <a:lnTo>
                  <a:pt x="1488948" y="589026"/>
                </a:lnTo>
                <a:lnTo>
                  <a:pt x="657123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6729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657123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7123" y="1178052"/>
                </a:lnTo>
                <a:lnTo>
                  <a:pt x="1488948" y="589026"/>
                </a:lnTo>
                <a:lnTo>
                  <a:pt x="6571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6729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0" y="0"/>
                </a:moveTo>
                <a:lnTo>
                  <a:pt x="657123" y="0"/>
                </a:lnTo>
                <a:lnTo>
                  <a:pt x="1488948" y="589026"/>
                </a:lnTo>
                <a:lnTo>
                  <a:pt x="657123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2841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657123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7123" y="1178052"/>
                </a:lnTo>
                <a:lnTo>
                  <a:pt x="1488948" y="589026"/>
                </a:lnTo>
                <a:lnTo>
                  <a:pt x="6571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2841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0" y="0"/>
                </a:moveTo>
                <a:lnTo>
                  <a:pt x="657123" y="0"/>
                </a:lnTo>
                <a:lnTo>
                  <a:pt x="1488948" y="589026"/>
                </a:lnTo>
                <a:lnTo>
                  <a:pt x="657123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7429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657123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7123" y="1178052"/>
                </a:lnTo>
                <a:lnTo>
                  <a:pt x="1488948" y="589026"/>
                </a:lnTo>
                <a:lnTo>
                  <a:pt x="65712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7429" y="2474214"/>
            <a:ext cx="1489075" cy="1178560"/>
          </a:xfrm>
          <a:custGeom>
            <a:avLst/>
            <a:gdLst/>
            <a:ahLst/>
            <a:cxnLst/>
            <a:rect l="l" t="t" r="r" b="b"/>
            <a:pathLst>
              <a:path w="1489075" h="1178560">
                <a:moveTo>
                  <a:pt x="0" y="0"/>
                </a:moveTo>
                <a:lnTo>
                  <a:pt x="657123" y="0"/>
                </a:lnTo>
                <a:lnTo>
                  <a:pt x="1488948" y="589026"/>
                </a:lnTo>
                <a:lnTo>
                  <a:pt x="657123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2018" y="2474214"/>
            <a:ext cx="1490980" cy="1178560"/>
          </a:xfrm>
          <a:custGeom>
            <a:avLst/>
            <a:gdLst/>
            <a:ahLst/>
            <a:cxnLst/>
            <a:rect l="l" t="t" r="r" b="b"/>
            <a:pathLst>
              <a:path w="1490979" h="1178560">
                <a:moveTo>
                  <a:pt x="658647" y="0"/>
                </a:moveTo>
                <a:lnTo>
                  <a:pt x="0" y="0"/>
                </a:lnTo>
                <a:lnTo>
                  <a:pt x="831824" y="589026"/>
                </a:lnTo>
                <a:lnTo>
                  <a:pt x="0" y="1178052"/>
                </a:lnTo>
                <a:lnTo>
                  <a:pt x="658647" y="1178052"/>
                </a:lnTo>
                <a:lnTo>
                  <a:pt x="1490472" y="589026"/>
                </a:lnTo>
                <a:lnTo>
                  <a:pt x="65864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2018" y="2474214"/>
            <a:ext cx="1490980" cy="1178560"/>
          </a:xfrm>
          <a:custGeom>
            <a:avLst/>
            <a:gdLst/>
            <a:ahLst/>
            <a:cxnLst/>
            <a:rect l="l" t="t" r="r" b="b"/>
            <a:pathLst>
              <a:path w="1490979" h="1178560">
                <a:moveTo>
                  <a:pt x="0" y="0"/>
                </a:moveTo>
                <a:lnTo>
                  <a:pt x="658647" y="0"/>
                </a:lnTo>
                <a:lnTo>
                  <a:pt x="1490472" y="589026"/>
                </a:lnTo>
                <a:lnTo>
                  <a:pt x="658647" y="1178052"/>
                </a:lnTo>
                <a:lnTo>
                  <a:pt x="0" y="1178052"/>
                </a:lnTo>
                <a:lnTo>
                  <a:pt x="831824" y="58902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31442" y="2591561"/>
            <a:ext cx="6449695" cy="943610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D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https://</a:t>
            </a:r>
            <a:r>
              <a:rPr sz="2000" spc="-5" dirty="0">
                <a:latin typeface="Georgia"/>
                <a:cs typeface="Georgia"/>
                <a:hlinkClick r:id="rId2"/>
              </a:rPr>
              <a:t>www.uakron.edu/socialwork/field-education/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31442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4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1442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4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077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9077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8238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8238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5873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5873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5034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5034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2670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2670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1830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848868" y="0"/>
                </a:moveTo>
                <a:lnTo>
                  <a:pt x="197472" y="0"/>
                </a:lnTo>
                <a:lnTo>
                  <a:pt x="0" y="140207"/>
                </a:lnTo>
                <a:lnTo>
                  <a:pt x="651395" y="140207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1830" y="4335017"/>
            <a:ext cx="848994" cy="140335"/>
          </a:xfrm>
          <a:custGeom>
            <a:avLst/>
            <a:gdLst/>
            <a:ahLst/>
            <a:cxnLst/>
            <a:rect l="l" t="t" r="r" b="b"/>
            <a:pathLst>
              <a:path w="848995" h="140335">
                <a:moveTo>
                  <a:pt x="0" y="140207"/>
                </a:moveTo>
                <a:lnTo>
                  <a:pt x="197472" y="0"/>
                </a:lnTo>
                <a:lnTo>
                  <a:pt x="848868" y="0"/>
                </a:lnTo>
                <a:lnTo>
                  <a:pt x="651395" y="140207"/>
                </a:lnTo>
                <a:lnTo>
                  <a:pt x="0" y="140207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09205" y="3842812"/>
            <a:ext cx="6282690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Social Work Student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Organizations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https://</a:t>
            </a:r>
            <a:r>
              <a:rPr sz="2000" spc="-10" dirty="0">
                <a:latin typeface="Calibri"/>
                <a:cs typeface="Calibri"/>
                <a:hlinkClick r:id="rId3"/>
              </a:rPr>
              <a:t>www.uakron.edu/socialwork/student-organizations/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1442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4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1442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4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9077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29077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28238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8238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5873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25873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5034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25034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2670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2670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21830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848868" y="0"/>
                </a:moveTo>
                <a:lnTo>
                  <a:pt x="199618" y="0"/>
                </a:lnTo>
                <a:lnTo>
                  <a:pt x="0" y="141732"/>
                </a:lnTo>
                <a:lnTo>
                  <a:pt x="649249" y="141732"/>
                </a:lnTo>
                <a:lnTo>
                  <a:pt x="84886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21830" y="5157978"/>
            <a:ext cx="848994" cy="142240"/>
          </a:xfrm>
          <a:custGeom>
            <a:avLst/>
            <a:gdLst/>
            <a:ahLst/>
            <a:cxnLst/>
            <a:rect l="l" t="t" r="r" b="b"/>
            <a:pathLst>
              <a:path w="848995" h="142239">
                <a:moveTo>
                  <a:pt x="0" y="141732"/>
                </a:moveTo>
                <a:lnTo>
                  <a:pt x="199618" y="0"/>
                </a:lnTo>
                <a:lnTo>
                  <a:pt x="848868" y="0"/>
                </a:lnTo>
                <a:lnTo>
                  <a:pt x="649249" y="141732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33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2194011"/>
            <a:ext cx="5658516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Questions</a:t>
            </a:r>
            <a:r>
              <a:rPr lang="en-US" spc="-5" dirty="0"/>
              <a:t> – Ask your field contact person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2185" y="1193456"/>
            <a:ext cx="5744210" cy="354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sz="2400" spc="-5" dirty="0">
                <a:solidFill>
                  <a:srgbClr val="EEECE1"/>
                </a:solidFill>
                <a:latin typeface="Georgia"/>
                <a:cs typeface="Georgia"/>
              </a:rPr>
              <a:t>The College of Health Professions improve  life for individuals, families, and  communities by providing health and  wellness education with appropriate  interventions and solutions that are inter-  professional, innovative, and</a:t>
            </a:r>
            <a:r>
              <a:rPr sz="2400" spc="-20" dirty="0">
                <a:solidFill>
                  <a:srgbClr val="EEECE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EEECE1"/>
                </a:solidFill>
                <a:latin typeface="Georgia"/>
                <a:cs typeface="Georgia"/>
              </a:rPr>
              <a:t>influential.</a:t>
            </a:r>
            <a:endParaRPr sz="2400">
              <a:latin typeface="Georgia"/>
              <a:cs typeface="Georgia"/>
            </a:endParaRPr>
          </a:p>
          <a:p>
            <a:pPr marL="12700" marR="158115">
              <a:lnSpc>
                <a:spcPts val="3080"/>
              </a:lnSpc>
              <a:spcBef>
                <a:spcPts val="125"/>
              </a:spcBef>
            </a:pPr>
            <a:r>
              <a:rPr sz="2400" spc="-5" dirty="0">
                <a:solidFill>
                  <a:srgbClr val="EEECE1"/>
                </a:solidFill>
                <a:latin typeface="Georgia"/>
                <a:cs typeface="Georgia"/>
              </a:rPr>
              <a:t>The College prepares students to advance  human well- being and to thrive </a:t>
            </a:r>
            <a:r>
              <a:rPr sz="2400" dirty="0">
                <a:solidFill>
                  <a:srgbClr val="EEECE1"/>
                </a:solidFill>
                <a:latin typeface="Georgia"/>
                <a:cs typeface="Georgia"/>
              </a:rPr>
              <a:t>in a  </a:t>
            </a:r>
            <a:r>
              <a:rPr sz="2400" spc="-5" dirty="0">
                <a:solidFill>
                  <a:srgbClr val="EEECE1"/>
                </a:solidFill>
                <a:latin typeface="Georgia"/>
                <a:cs typeface="Georgia"/>
              </a:rPr>
              <a:t>rapidly evolving global</a:t>
            </a:r>
            <a:r>
              <a:rPr sz="2400" spc="10" dirty="0">
                <a:solidFill>
                  <a:srgbClr val="EEECE1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EEECE1"/>
                </a:solidFill>
                <a:latin typeface="Georgia"/>
                <a:cs typeface="Georgia"/>
              </a:rPr>
              <a:t>environment.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5098" y="334521"/>
            <a:ext cx="410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EEECE1"/>
                </a:solidFill>
                <a:latin typeface="Calibri"/>
                <a:cs typeface="Calibri"/>
              </a:rPr>
              <a:t>Mission </a:t>
            </a:r>
            <a:r>
              <a:rPr sz="3200" b="0" spc="-15" dirty="0">
                <a:solidFill>
                  <a:srgbClr val="EEECE1"/>
                </a:solidFill>
                <a:latin typeface="Calibri"/>
                <a:cs typeface="Calibri"/>
              </a:rPr>
              <a:t>Statement </a:t>
            </a:r>
            <a:r>
              <a:rPr sz="3200" b="0" dirty="0">
                <a:solidFill>
                  <a:srgbClr val="EEECE1"/>
                </a:solidFill>
                <a:latin typeface="Calibri"/>
                <a:cs typeface="Calibri"/>
              </a:rPr>
              <a:t>-</a:t>
            </a:r>
            <a:r>
              <a:rPr sz="3200" b="0" spc="-35" dirty="0">
                <a:solidFill>
                  <a:srgbClr val="EEECE1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EEECE1"/>
                </a:solidFill>
                <a:latin typeface="Calibri"/>
                <a:cs typeface="Calibri"/>
              </a:rPr>
              <a:t>CHP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18" y="434002"/>
            <a:ext cx="553720" cy="26682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2085"/>
              </a:lnSpc>
            </a:pPr>
            <a:r>
              <a:rPr sz="1800" b="1" spc="-5" dirty="0">
                <a:solidFill>
                  <a:srgbClr val="002060"/>
                </a:solidFill>
                <a:latin typeface="Georgia"/>
                <a:cs typeface="Georgia"/>
              </a:rPr>
              <a:t>Courage.</a:t>
            </a:r>
            <a:r>
              <a:rPr sz="1800" b="1" spc="-3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Georgia"/>
                <a:cs typeface="Georgia"/>
              </a:rPr>
              <a:t>Competence.</a:t>
            </a:r>
            <a:endParaRPr sz="1800">
              <a:latin typeface="Georgia"/>
              <a:cs typeface="Georgia"/>
            </a:endParaRPr>
          </a:p>
          <a:p>
            <a:pPr marR="52069" algn="ctr">
              <a:lnSpc>
                <a:spcPts val="2135"/>
              </a:lnSpc>
            </a:pPr>
            <a:r>
              <a:rPr sz="1800" b="1" spc="-5" dirty="0">
                <a:solidFill>
                  <a:srgbClr val="002060"/>
                </a:solidFill>
                <a:latin typeface="Georgia"/>
                <a:cs typeface="Georgia"/>
              </a:rPr>
              <a:t>Compassion</a:t>
            </a:r>
            <a:r>
              <a:rPr sz="1800" b="1" spc="-5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4844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Mission </a:t>
            </a:r>
            <a:r>
              <a:rPr sz="3200" dirty="0"/>
              <a:t>Statement-</a:t>
            </a:r>
            <a:r>
              <a:rPr sz="3200" spc="-75" dirty="0"/>
              <a:t> </a:t>
            </a:r>
            <a:r>
              <a:rPr sz="3200" spc="5" dirty="0">
                <a:solidFill>
                  <a:srgbClr val="000000"/>
                </a:solidFill>
              </a:rPr>
              <a:t>UA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>
              <a:lnSpc>
                <a:spcPct val="107000"/>
              </a:lnSpc>
              <a:spcBef>
                <a:spcPts val="90"/>
              </a:spcBef>
            </a:pPr>
            <a:r>
              <a:rPr spc="-5" dirty="0"/>
              <a:t>To ensure </a:t>
            </a:r>
            <a:r>
              <a:rPr spc="-5" dirty="0">
                <a:solidFill>
                  <a:srgbClr val="002060"/>
                </a:solidFill>
              </a:rPr>
              <a:t>student success </a:t>
            </a:r>
            <a:r>
              <a:rPr spc="-10" dirty="0"/>
              <a:t>and </a:t>
            </a:r>
            <a:r>
              <a:rPr spc="-5" dirty="0"/>
              <a:t>leverage our region’s  unique assets in the creation </a:t>
            </a:r>
            <a:r>
              <a:rPr dirty="0"/>
              <a:t>of </a:t>
            </a:r>
            <a:r>
              <a:rPr spc="-5" dirty="0"/>
              <a:t>knowledge and  </a:t>
            </a:r>
            <a:r>
              <a:rPr spc="-10" dirty="0"/>
              <a:t>application </a:t>
            </a:r>
            <a:r>
              <a:rPr dirty="0"/>
              <a:t>of </a:t>
            </a:r>
            <a:r>
              <a:rPr spc="-5" dirty="0"/>
              <a:t>research </a:t>
            </a:r>
            <a:r>
              <a:rPr spc="-10" dirty="0"/>
              <a:t>that </a:t>
            </a:r>
            <a:r>
              <a:rPr spc="-5" dirty="0">
                <a:solidFill>
                  <a:srgbClr val="002060"/>
                </a:solidFill>
              </a:rPr>
              <a:t>benefits</a:t>
            </a:r>
            <a:r>
              <a:rPr spc="7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humankind</a:t>
            </a:r>
            <a:r>
              <a:rPr spc="-5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2495" y="5112720"/>
            <a:ext cx="471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2060"/>
                </a:solidFill>
                <a:latin typeface="Georgia"/>
                <a:cs typeface="Georgia"/>
              </a:rPr>
              <a:t>Courage. Competence.</a:t>
            </a:r>
            <a:r>
              <a:rPr sz="2000" b="1" spc="-2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Georgia"/>
                <a:cs typeface="Georgia"/>
              </a:rPr>
              <a:t>Compassion</a:t>
            </a:r>
            <a:r>
              <a:rPr sz="2000" b="1" spc="-5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5350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Placement</a:t>
            </a:r>
            <a:r>
              <a:rPr sz="3200" spc="-25" dirty="0"/>
              <a:t> </a:t>
            </a:r>
            <a:r>
              <a:rPr sz="3200" spc="-5" dirty="0"/>
              <a:t>Agencies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5448" y="2940401"/>
            <a:ext cx="7541272" cy="2844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Georgia"/>
                <a:cs typeface="Georgia"/>
              </a:rPr>
              <a:t>100 +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organizations</a:t>
            </a:r>
            <a:endParaRPr sz="20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Georgia"/>
                <a:cs typeface="Georgia"/>
              </a:rPr>
              <a:t>18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counties</a:t>
            </a:r>
            <a:endParaRPr sz="2000" dirty="0">
              <a:latin typeface="Georgia"/>
              <a:cs typeface="Georgia"/>
            </a:endParaRPr>
          </a:p>
          <a:p>
            <a:pPr marL="353695" marR="5080" indent="-340995">
              <a:lnSpc>
                <a:spcPct val="100000"/>
              </a:lnSpc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Georgia"/>
                <a:cs typeface="Georgia"/>
              </a:rPr>
              <a:t>Ashland | </a:t>
            </a:r>
            <a:r>
              <a:rPr sz="2000" b="1" spc="-5" dirty="0">
                <a:latin typeface="Georgia"/>
                <a:cs typeface="Georgia"/>
              </a:rPr>
              <a:t>Ashtabula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Carroll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Cuyahoga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Geauga </a:t>
            </a:r>
            <a:r>
              <a:rPr sz="2000" b="1" dirty="0">
                <a:latin typeface="Georgia"/>
                <a:cs typeface="Georgia"/>
              </a:rPr>
              <a:t>|  </a:t>
            </a:r>
            <a:r>
              <a:rPr sz="2000" b="1" spc="-5" dirty="0">
                <a:latin typeface="Georgia"/>
                <a:cs typeface="Georgia"/>
              </a:rPr>
              <a:t>Guernsey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Holmes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Lake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Lorain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Mahoning </a:t>
            </a:r>
            <a:r>
              <a:rPr sz="2000" b="1" dirty="0">
                <a:latin typeface="Georgia"/>
                <a:cs typeface="Georgia"/>
              </a:rPr>
              <a:t>|  </a:t>
            </a:r>
            <a:r>
              <a:rPr sz="2000" b="1" spc="-5" dirty="0">
                <a:latin typeface="Georgia"/>
                <a:cs typeface="Georgia"/>
              </a:rPr>
              <a:t>Medina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Portage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Richland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Stark </a:t>
            </a:r>
            <a:r>
              <a:rPr sz="2000" b="1" dirty="0">
                <a:latin typeface="Georgia"/>
                <a:cs typeface="Georgia"/>
              </a:rPr>
              <a:t>| Summit |  </a:t>
            </a:r>
            <a:r>
              <a:rPr sz="2000" b="1" spc="-5" dirty="0">
                <a:latin typeface="Georgia"/>
                <a:cs typeface="Georgia"/>
              </a:rPr>
              <a:t>Trumbull </a:t>
            </a:r>
            <a:r>
              <a:rPr sz="2000" b="1" dirty="0">
                <a:latin typeface="Georgia"/>
                <a:cs typeface="Georgia"/>
              </a:rPr>
              <a:t>| </a:t>
            </a:r>
            <a:r>
              <a:rPr sz="2000" b="1" spc="-5" dirty="0">
                <a:latin typeface="Georgia"/>
                <a:cs typeface="Georgia"/>
              </a:rPr>
              <a:t>Tuscarawas </a:t>
            </a:r>
            <a:r>
              <a:rPr sz="2000" b="1" dirty="0">
                <a:latin typeface="Georgia"/>
                <a:cs typeface="Georgia"/>
              </a:rPr>
              <a:t>|</a:t>
            </a:r>
            <a:r>
              <a:rPr sz="2000" b="1" spc="-6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Wayne</a:t>
            </a:r>
            <a:endParaRPr sz="2000" dirty="0">
              <a:latin typeface="Georgia"/>
              <a:cs typeface="Georgia"/>
            </a:endParaRPr>
          </a:p>
          <a:p>
            <a:pPr marL="353695" marR="2433955" indent="-340995">
              <a:lnSpc>
                <a:spcPct val="100000"/>
              </a:lnSpc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Georgia"/>
                <a:cs typeface="Georgia"/>
              </a:rPr>
              <a:t>School </a:t>
            </a:r>
            <a:r>
              <a:rPr sz="2000" b="1" spc="-5" dirty="0">
                <a:latin typeface="Georgia"/>
                <a:cs typeface="Georgia"/>
              </a:rPr>
              <a:t>of Social </a:t>
            </a:r>
            <a:r>
              <a:rPr sz="2000" b="1" dirty="0">
                <a:latin typeface="Georgia"/>
                <a:cs typeface="Georgia"/>
              </a:rPr>
              <a:t>Work </a:t>
            </a:r>
            <a:r>
              <a:rPr sz="2000" b="1" spc="-5" dirty="0">
                <a:latin typeface="Georgia"/>
                <a:cs typeface="Georgia"/>
              </a:rPr>
              <a:t>locations:  </a:t>
            </a:r>
            <a:r>
              <a:rPr sz="2000" b="1" dirty="0">
                <a:latin typeface="Georgia"/>
                <a:cs typeface="Georgia"/>
              </a:rPr>
              <a:t>Akron | </a:t>
            </a:r>
            <a:r>
              <a:rPr sz="2000" b="1" spc="-5" dirty="0">
                <a:latin typeface="Georgia"/>
                <a:cs typeface="Georgia"/>
              </a:rPr>
              <a:t>Lakewood </a:t>
            </a:r>
            <a:r>
              <a:rPr sz="2000" b="1" dirty="0">
                <a:latin typeface="Georgia"/>
                <a:cs typeface="Georgia"/>
              </a:rPr>
              <a:t>|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lang="en-US" sz="2000" b="1" spc="-35" dirty="0">
                <a:latin typeface="Georgia"/>
                <a:cs typeface="Georgia"/>
              </a:rPr>
              <a:t>Stark | </a:t>
            </a:r>
            <a:r>
              <a:rPr sz="2000" b="1" spc="-5" dirty="0">
                <a:latin typeface="Georgia"/>
                <a:cs typeface="Georgia"/>
              </a:rPr>
              <a:t>Wayne</a:t>
            </a:r>
            <a:endParaRPr sz="20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spc="-5" dirty="0">
                <a:latin typeface="Georgia"/>
                <a:cs typeface="Georgia"/>
              </a:rPr>
              <a:t>Undergraduate </a:t>
            </a:r>
            <a:r>
              <a:rPr sz="2000" b="1" dirty="0">
                <a:latin typeface="Georgia"/>
                <a:cs typeface="Georgia"/>
              </a:rPr>
              <a:t>&amp; </a:t>
            </a:r>
            <a:r>
              <a:rPr sz="2000" b="1" spc="-5" dirty="0">
                <a:latin typeface="Georgia"/>
                <a:cs typeface="Georgia"/>
              </a:rPr>
              <a:t>Graduate</a:t>
            </a:r>
            <a:r>
              <a:rPr sz="2000" b="1" spc="-6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Programs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3976" y="259080"/>
            <a:ext cx="3011423" cy="272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8" y="857827"/>
            <a:ext cx="6830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How do </a:t>
            </a:r>
            <a:r>
              <a:rPr sz="3200" spc="-5" dirty="0"/>
              <a:t>we achieve </a:t>
            </a:r>
            <a:r>
              <a:rPr sz="3200" dirty="0"/>
              <a:t>our</a:t>
            </a:r>
            <a:r>
              <a:rPr sz="3200" spc="-65" dirty="0"/>
              <a:t> </a:t>
            </a:r>
            <a:r>
              <a:rPr sz="3200" spc="-5" dirty="0"/>
              <a:t>mission?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pc="-5" dirty="0"/>
              <a:t>Classroom with walls –  critical thinking &amp;  Affective</a:t>
            </a:r>
            <a:r>
              <a:rPr spc="-15" dirty="0"/>
              <a:t> </a:t>
            </a:r>
            <a:r>
              <a:rPr spc="-5" dirty="0"/>
              <a:t>experiences</a:t>
            </a: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Knowledge</a:t>
            </a: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Comprehension</a:t>
            </a: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Application</a:t>
            </a: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Analysis</a:t>
            </a: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Synthesis</a:t>
            </a: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pc="-5" dirty="0"/>
              <a:t>Evaluation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b="0" spc="-5" dirty="0">
                <a:latin typeface="Georgia"/>
                <a:cs typeface="Georgia"/>
              </a:rPr>
              <a:t>Bloom’s</a:t>
            </a:r>
            <a:r>
              <a:rPr b="0" spc="1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Taxonomy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3584" y="1594062"/>
            <a:ext cx="41630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1B4B"/>
                </a:solidFill>
                <a:latin typeface="Georgia"/>
                <a:cs typeface="Georgia"/>
              </a:rPr>
              <a:t>Challenging course work  preparing students for field  education </a:t>
            </a:r>
            <a:r>
              <a:rPr sz="2400" dirty="0">
                <a:solidFill>
                  <a:srgbClr val="001B4B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001B4B"/>
                </a:solidFill>
                <a:latin typeface="Georgia"/>
                <a:cs typeface="Georgia"/>
              </a:rPr>
              <a:t>preparation for  a transformation into </a:t>
            </a:r>
            <a:r>
              <a:rPr sz="2400" dirty="0">
                <a:solidFill>
                  <a:srgbClr val="001B4B"/>
                </a:solidFill>
                <a:latin typeface="Georgia"/>
                <a:cs typeface="Georgia"/>
              </a:rPr>
              <a:t>a  </a:t>
            </a:r>
            <a:r>
              <a:rPr sz="2400" spc="-5" dirty="0">
                <a:solidFill>
                  <a:srgbClr val="001B4B"/>
                </a:solidFill>
                <a:latin typeface="Georgia"/>
                <a:cs typeface="Georgia"/>
              </a:rPr>
              <a:t>professional social</a:t>
            </a:r>
            <a:r>
              <a:rPr sz="2400" spc="-10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B4B"/>
                </a:solidFill>
                <a:latin typeface="Georgia"/>
                <a:cs typeface="Georgia"/>
              </a:rPr>
              <a:t>worker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3" cy="64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5942" y="1624417"/>
            <a:ext cx="915619" cy="67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7574" y="2235102"/>
            <a:ext cx="817953" cy="43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621" y="2751130"/>
            <a:ext cx="1684738" cy="2403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2350" y="2775557"/>
            <a:ext cx="1684738" cy="2378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5921" y="4628983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35004" y="4628983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41108" y="4006086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56182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41108" y="3370974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56182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8056" y="1746555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5544" y="1761822"/>
            <a:ext cx="2917825" cy="0"/>
          </a:xfrm>
          <a:custGeom>
            <a:avLst/>
            <a:gdLst/>
            <a:ahLst/>
            <a:cxnLst/>
            <a:rect l="l" t="t" r="r" b="b"/>
            <a:pathLst>
              <a:path w="2917825">
                <a:moveTo>
                  <a:pt x="0" y="0"/>
                </a:moveTo>
                <a:lnTo>
                  <a:pt x="291777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2903" y="215266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41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0535" y="3377081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781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8526" y="3425936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5">
                <a:moveTo>
                  <a:pt x="0" y="0"/>
                </a:moveTo>
                <a:lnTo>
                  <a:pt x="1574864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6243" y="3923643"/>
            <a:ext cx="1587500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707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6243" y="4012193"/>
            <a:ext cx="1587500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7072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1072" y="4549594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2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3713" y="4644251"/>
            <a:ext cx="3260090" cy="0"/>
          </a:xfrm>
          <a:custGeom>
            <a:avLst/>
            <a:gdLst/>
            <a:ahLst/>
            <a:cxnLst/>
            <a:rect l="l" t="t" r="r" b="b"/>
            <a:pathLst>
              <a:path w="3260090">
                <a:moveTo>
                  <a:pt x="0" y="0"/>
                </a:moveTo>
                <a:lnTo>
                  <a:pt x="3259603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3713" y="5035088"/>
            <a:ext cx="3260090" cy="0"/>
          </a:xfrm>
          <a:custGeom>
            <a:avLst/>
            <a:gdLst/>
            <a:ahLst/>
            <a:cxnLst/>
            <a:rect l="l" t="t" r="r" b="b"/>
            <a:pathLst>
              <a:path w="3260090">
                <a:moveTo>
                  <a:pt x="0" y="0"/>
                </a:moveTo>
                <a:lnTo>
                  <a:pt x="3259603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58526" y="4996920"/>
            <a:ext cx="1575435" cy="137795"/>
          </a:xfrm>
          <a:custGeom>
            <a:avLst/>
            <a:gdLst/>
            <a:ahLst/>
            <a:cxnLst/>
            <a:rect l="l" t="t" r="r" b="b"/>
            <a:pathLst>
              <a:path w="1575435" h="137795">
                <a:moveTo>
                  <a:pt x="0" y="0"/>
                </a:moveTo>
                <a:lnTo>
                  <a:pt x="1574864" y="0"/>
                </a:lnTo>
                <a:lnTo>
                  <a:pt x="1574864" y="137403"/>
                </a:lnTo>
                <a:lnTo>
                  <a:pt x="0" y="1374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746" y="5422872"/>
            <a:ext cx="8301990" cy="0"/>
          </a:xfrm>
          <a:custGeom>
            <a:avLst/>
            <a:gdLst/>
            <a:ahLst/>
            <a:cxnLst/>
            <a:rect l="l" t="t" r="r" b="b"/>
            <a:pathLst>
              <a:path w="8301990">
                <a:moveTo>
                  <a:pt x="0" y="0"/>
                </a:moveTo>
                <a:lnTo>
                  <a:pt x="8301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156524" y="995691"/>
            <a:ext cx="347281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590" dirty="0">
                <a:solidFill>
                  <a:srgbClr val="0E0F0C"/>
                </a:solidFill>
                <a:latin typeface="Arial"/>
                <a:cs typeface="Arial"/>
              </a:rPr>
              <a:t>Bloom's</a:t>
            </a:r>
            <a:r>
              <a:rPr sz="4050" spc="-34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4050" spc="-715" dirty="0">
                <a:solidFill>
                  <a:srgbClr val="0E0F0C"/>
                </a:solidFill>
                <a:latin typeface="Arial"/>
                <a:cs typeface="Arial"/>
              </a:rPr>
              <a:t>Taxonomv</a:t>
            </a:r>
            <a:endParaRPr sz="4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6708" y="1760915"/>
            <a:ext cx="4344670" cy="3683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00"/>
              </a:spcBef>
            </a:pPr>
            <a:r>
              <a:rPr sz="1100" spc="35" dirty="0">
                <a:solidFill>
                  <a:srgbClr val="0E0F0C"/>
                </a:solidFill>
                <a:latin typeface="Arial"/>
                <a:cs typeface="Arial"/>
              </a:rPr>
              <a:t>Produce </a:t>
            </a:r>
            <a:r>
              <a:rPr sz="1100" spc="40" dirty="0">
                <a:solidFill>
                  <a:srgbClr val="0E0F0C"/>
                </a:solidFill>
                <a:latin typeface="Arial"/>
                <a:cs typeface="Arial"/>
              </a:rPr>
              <a:t>new </a:t>
            </a:r>
            <a:r>
              <a:rPr sz="1100" spc="30" dirty="0">
                <a:solidFill>
                  <a:srgbClr val="0E0F0C"/>
                </a:solidFill>
                <a:latin typeface="Arial"/>
                <a:cs typeface="Arial"/>
              </a:rPr>
              <a:t>or </a:t>
            </a:r>
            <a:r>
              <a:rPr sz="1100" spc="55" dirty="0">
                <a:solidFill>
                  <a:srgbClr val="0E0F0C"/>
                </a:solidFill>
                <a:latin typeface="Arial"/>
                <a:cs typeface="Arial"/>
              </a:rPr>
              <a:t>original</a:t>
            </a:r>
            <a:r>
              <a:rPr sz="1100" spc="13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0E0F0C"/>
                </a:solidFill>
                <a:latin typeface="Arial"/>
                <a:cs typeface="Arial"/>
              </a:rPr>
              <a:t>work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Design</a:t>
            </a:r>
            <a:r>
              <a:rPr sz="850" i="1" spc="5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110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assemble</a:t>
            </a:r>
            <a:r>
              <a:rPr sz="850" i="1" spc="6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35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construct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conjecture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85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develop</a:t>
            </a:r>
            <a:r>
              <a:rPr sz="850" i="1" spc="-10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100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fo</a:t>
            </a:r>
            <a:r>
              <a:rPr sz="850" i="1" spc="-14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rm</a:t>
            </a:r>
            <a:r>
              <a:rPr sz="850" i="1" spc="-7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ulate</a:t>
            </a:r>
            <a:r>
              <a:rPr sz="850" i="1" spc="-114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105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auth</a:t>
            </a:r>
            <a:r>
              <a:rPr sz="850" i="1" spc="-3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55" dirty="0">
                <a:solidFill>
                  <a:srgbClr val="0E0F0C"/>
                </a:solidFill>
                <a:latin typeface="Arial"/>
                <a:cs typeface="Arial"/>
              </a:rPr>
              <a:t>or</a:t>
            </a:r>
            <a:r>
              <a:rPr sz="850" i="1" spc="55" dirty="0">
                <a:solidFill>
                  <a:srgbClr val="3D2318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3D2318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investigate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1788" y="2263474"/>
            <a:ext cx="3738245" cy="3543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40"/>
              </a:spcBef>
            </a:pPr>
            <a:r>
              <a:rPr sz="1100" spc="40" dirty="0">
                <a:solidFill>
                  <a:srgbClr val="0E0F0C"/>
                </a:solidFill>
                <a:latin typeface="Arial"/>
                <a:cs typeface="Arial"/>
              </a:rPr>
              <a:t>Justify </a:t>
            </a:r>
            <a:r>
              <a:rPr sz="1100" spc="55" dirty="0">
                <a:solidFill>
                  <a:srgbClr val="0E0F0C"/>
                </a:solidFill>
                <a:latin typeface="Arial"/>
                <a:cs typeface="Arial"/>
              </a:rPr>
              <a:t>a </a:t>
            </a:r>
            <a:r>
              <a:rPr sz="1100" spc="80" dirty="0">
                <a:solidFill>
                  <a:srgbClr val="0E0F0C"/>
                </a:solidFill>
                <a:latin typeface="Arial"/>
                <a:cs typeface="Arial"/>
              </a:rPr>
              <a:t>stand </a:t>
            </a:r>
            <a:r>
              <a:rPr sz="1100" spc="35" dirty="0">
                <a:solidFill>
                  <a:srgbClr val="0E0F0C"/>
                </a:solidFill>
                <a:latin typeface="Arial"/>
                <a:cs typeface="Arial"/>
              </a:rPr>
              <a:t>or</a:t>
            </a:r>
            <a:r>
              <a:rPr sz="1100" spc="-8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0E0F0C"/>
                </a:solidFill>
                <a:latin typeface="Arial"/>
                <a:cs typeface="Arial"/>
              </a:rPr>
              <a:t>decision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i="1" spc="40" dirty="0">
                <a:solidFill>
                  <a:srgbClr val="0E0F0C"/>
                </a:solidFill>
                <a:latin typeface="Arial"/>
                <a:cs typeface="Arial"/>
              </a:rPr>
              <a:t>a</a:t>
            </a:r>
            <a:r>
              <a:rPr sz="850" i="1" spc="-13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55" dirty="0">
                <a:solidFill>
                  <a:srgbClr val="0E0F0C"/>
                </a:solidFill>
                <a:latin typeface="Arial"/>
                <a:cs typeface="Arial"/>
              </a:rPr>
              <a:t>pp</a:t>
            </a:r>
            <a:r>
              <a:rPr sz="850" i="1" spc="55" dirty="0">
                <a:solidFill>
                  <a:srgbClr val="3D2318"/>
                </a:solidFill>
                <a:latin typeface="Arial"/>
                <a:cs typeface="Arial"/>
              </a:rPr>
              <a:t>r</a:t>
            </a:r>
            <a:r>
              <a:rPr sz="850" i="1" spc="55" dirty="0">
                <a:solidFill>
                  <a:srgbClr val="0E0F0C"/>
                </a:solidFill>
                <a:latin typeface="Arial"/>
                <a:cs typeface="Arial"/>
              </a:rPr>
              <a:t>aise</a:t>
            </a:r>
            <a:r>
              <a:rPr sz="850" i="1" spc="55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105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argu</a:t>
            </a:r>
            <a:r>
              <a:rPr sz="850" i="1" spc="-9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5" dirty="0">
                <a:solidFill>
                  <a:srgbClr val="0E0F0C"/>
                </a:solidFill>
                <a:latin typeface="Arial"/>
                <a:cs typeface="Arial"/>
              </a:rPr>
              <a:t>e</a:t>
            </a:r>
            <a:r>
              <a:rPr sz="850" i="1" spc="25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85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defen</a:t>
            </a:r>
            <a:r>
              <a:rPr sz="850" i="1" spc="-12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d</a:t>
            </a:r>
            <a:r>
              <a:rPr sz="850" i="1" spc="5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114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judge</a:t>
            </a:r>
            <a:r>
              <a:rPr sz="850" i="1" spc="-9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100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select</a:t>
            </a:r>
            <a:r>
              <a:rPr sz="850" i="1" spc="5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5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su</a:t>
            </a:r>
            <a:r>
              <a:rPr sz="850" i="1" spc="-1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pport</a:t>
            </a:r>
            <a:r>
              <a:rPr sz="850" i="1" spc="-4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85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value</a:t>
            </a:r>
            <a:r>
              <a:rPr sz="850" i="1" spc="5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65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critique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56411C"/>
                </a:solidFill>
                <a:latin typeface="Arial"/>
                <a:cs typeface="Arial"/>
              </a:rPr>
              <a:t>,</a:t>
            </a:r>
            <a:r>
              <a:rPr sz="850" i="1" spc="-60" dirty="0">
                <a:solidFill>
                  <a:srgbClr val="56411C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weigh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41362" y="2369983"/>
            <a:ext cx="120142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50" dirty="0">
                <a:solidFill>
                  <a:srgbClr val="0E0F0C"/>
                </a:solidFill>
                <a:latin typeface="Arial"/>
                <a:cs typeface="Arial"/>
              </a:rPr>
              <a:t>evaluate</a:t>
            </a:r>
            <a:endParaRPr sz="220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1930"/>
              </a:spcBef>
            </a:pPr>
            <a:r>
              <a:rPr sz="2200" b="1" spc="50" dirty="0">
                <a:solidFill>
                  <a:srgbClr val="0E0F0C"/>
                </a:solidFill>
                <a:latin typeface="Arial"/>
                <a:cs typeface="Arial"/>
              </a:rPr>
              <a:t>analyze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8751" y="2753279"/>
            <a:ext cx="3870960" cy="5054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00"/>
              </a:spcBef>
            </a:pPr>
            <a:r>
              <a:rPr sz="1100" spc="60" dirty="0">
                <a:solidFill>
                  <a:srgbClr val="0E0F0C"/>
                </a:solidFill>
                <a:latin typeface="Arial"/>
                <a:cs typeface="Arial"/>
              </a:rPr>
              <a:t>Draw connections </a:t>
            </a:r>
            <a:r>
              <a:rPr sz="1100" spc="110" dirty="0">
                <a:solidFill>
                  <a:srgbClr val="0E0F0C"/>
                </a:solidFill>
                <a:latin typeface="Arial"/>
                <a:cs typeface="Arial"/>
              </a:rPr>
              <a:t>among</a:t>
            </a:r>
            <a:r>
              <a:rPr sz="1100" spc="-23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0E0F0C"/>
                </a:solidFill>
                <a:latin typeface="Arial"/>
                <a:cs typeface="Arial"/>
              </a:rPr>
              <a:t>ideas</a:t>
            </a:r>
            <a:endParaRPr sz="1100">
              <a:latin typeface="Arial"/>
              <a:cs typeface="Arial"/>
            </a:endParaRPr>
          </a:p>
          <a:p>
            <a:pPr marL="12700" marR="5080" indent="-635">
              <a:lnSpc>
                <a:spcPct val="106100"/>
              </a:lnSpc>
              <a:spcBef>
                <a:spcPts val="95"/>
              </a:spcBef>
            </a:pP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difforentiate</a:t>
            </a:r>
            <a:r>
              <a:rPr sz="850" i="1" spc="18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15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orga</a:t>
            </a:r>
            <a:r>
              <a:rPr sz="850" i="1" spc="-1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nize</a:t>
            </a:r>
            <a:r>
              <a:rPr sz="850" i="1" spc="35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95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relate</a:t>
            </a:r>
            <a:r>
              <a:rPr sz="850" i="1" spc="-7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15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50" dirty="0">
                <a:solidFill>
                  <a:srgbClr val="0E0F0C"/>
                </a:solidFill>
                <a:latin typeface="Arial"/>
                <a:cs typeface="Arial"/>
              </a:rPr>
              <a:t>com</a:t>
            </a:r>
            <a:r>
              <a:rPr sz="850" i="1" spc="-5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55" dirty="0">
                <a:solidFill>
                  <a:srgbClr val="0E0F0C"/>
                </a:solidFill>
                <a:latin typeface="Arial"/>
                <a:cs typeface="Arial"/>
              </a:rPr>
              <a:t>pare</a:t>
            </a:r>
            <a:r>
              <a:rPr sz="850" i="1" spc="55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70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contrast</a:t>
            </a:r>
            <a:r>
              <a:rPr sz="850" i="1" spc="-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distinguish</a:t>
            </a:r>
            <a:r>
              <a:rPr sz="850" i="1" spc="8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140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55" dirty="0">
                <a:solidFill>
                  <a:srgbClr val="0E0F0C"/>
                </a:solidFill>
                <a:latin typeface="Arial"/>
                <a:cs typeface="Arial"/>
              </a:rPr>
              <a:t>exam</a:t>
            </a:r>
            <a:r>
              <a:rPr sz="850" i="1" spc="-1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in</a:t>
            </a:r>
            <a:r>
              <a:rPr sz="850" i="1" spc="-14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5" dirty="0">
                <a:solidFill>
                  <a:srgbClr val="0E0F0C"/>
                </a:solidFill>
                <a:latin typeface="Arial"/>
                <a:cs typeface="Arial"/>
              </a:rPr>
              <a:t>e</a:t>
            </a:r>
            <a:r>
              <a:rPr sz="850" i="1" spc="25" dirty="0">
                <a:solidFill>
                  <a:srgbClr val="364628"/>
                </a:solidFill>
                <a:latin typeface="Arial"/>
                <a:cs typeface="Arial"/>
              </a:rPr>
              <a:t>, 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experim</a:t>
            </a:r>
            <a:r>
              <a:rPr sz="850" i="1" spc="-4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ent</a:t>
            </a:r>
            <a:r>
              <a:rPr sz="850" i="1" spc="45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qu</a:t>
            </a:r>
            <a:r>
              <a:rPr sz="850" i="1" spc="-1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estion</a:t>
            </a:r>
            <a:r>
              <a:rPr sz="850" i="1" spc="-9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364628"/>
                </a:solidFill>
                <a:latin typeface="Arial"/>
                <a:cs typeface="Arial"/>
              </a:rPr>
              <a:t>,</a:t>
            </a:r>
            <a:r>
              <a:rPr sz="850" i="1" spc="-95" dirty="0">
                <a:solidFill>
                  <a:srgbClr val="364628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test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0836" y="3536389"/>
            <a:ext cx="7924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50" dirty="0">
                <a:solidFill>
                  <a:srgbClr val="0E0F0C"/>
                </a:solidFill>
                <a:latin typeface="Arial"/>
                <a:cs typeface="Arial"/>
              </a:rPr>
              <a:t>apply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2184" y="3392341"/>
            <a:ext cx="3504565" cy="5016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270"/>
              </a:spcBef>
            </a:pPr>
            <a:r>
              <a:rPr sz="1100" spc="10" dirty="0">
                <a:solidFill>
                  <a:srgbClr val="0E0F0C"/>
                </a:solidFill>
                <a:latin typeface="Arial"/>
                <a:cs typeface="Arial"/>
              </a:rPr>
              <a:t>Use</a:t>
            </a:r>
            <a:r>
              <a:rPr sz="1100" spc="6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0E0F0C"/>
                </a:solidFill>
                <a:latin typeface="Arial"/>
                <a:cs typeface="Arial"/>
              </a:rPr>
              <a:t>information</a:t>
            </a:r>
            <a:r>
              <a:rPr sz="1100" spc="-5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0E0F0C"/>
                </a:solidFill>
                <a:latin typeface="Arial"/>
                <a:cs typeface="Arial"/>
              </a:rPr>
              <a:t>in</a:t>
            </a:r>
            <a:r>
              <a:rPr sz="1100" spc="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0E0F0C"/>
                </a:solidFill>
                <a:latin typeface="Arial"/>
                <a:cs typeface="Arial"/>
              </a:rPr>
              <a:t>new</a:t>
            </a:r>
            <a:r>
              <a:rPr sz="1100" spc="-16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0E0F0C"/>
                </a:solidFill>
                <a:latin typeface="Arial"/>
                <a:cs typeface="Arial"/>
              </a:rPr>
              <a:t>situations</a:t>
            </a:r>
            <a:endParaRPr sz="1100">
              <a:latin typeface="Arial"/>
              <a:cs typeface="Arial"/>
            </a:endParaRPr>
          </a:p>
          <a:p>
            <a:pPr marL="12700" marR="5080" indent="1270">
              <a:lnSpc>
                <a:spcPct val="108400"/>
              </a:lnSpc>
              <a:spcBef>
                <a:spcPts val="45"/>
              </a:spcBef>
            </a:pP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execute</a:t>
            </a:r>
            <a:r>
              <a:rPr sz="850" i="1" spc="45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55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im</a:t>
            </a:r>
            <a:r>
              <a:rPr sz="850" i="1" spc="-10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65" dirty="0">
                <a:solidFill>
                  <a:srgbClr val="0E0F0C"/>
                </a:solidFill>
                <a:latin typeface="Arial"/>
                <a:cs typeface="Arial"/>
              </a:rPr>
              <a:t>plement</a:t>
            </a:r>
            <a:r>
              <a:rPr sz="850" i="1" spc="65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110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solve</a:t>
            </a:r>
            <a:r>
              <a:rPr sz="850" i="1" spc="45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55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use</a:t>
            </a:r>
            <a:r>
              <a:rPr sz="850" i="1" spc="45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50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65" dirty="0">
                <a:solidFill>
                  <a:srgbClr val="0E0F0C"/>
                </a:solidFill>
                <a:latin typeface="Arial"/>
                <a:cs typeface="Arial"/>
              </a:rPr>
              <a:t>demonstra</a:t>
            </a:r>
            <a:r>
              <a:rPr sz="850" i="1" spc="-12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te</a:t>
            </a:r>
            <a:r>
              <a:rPr sz="850" i="1" spc="45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100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40" dirty="0">
                <a:solidFill>
                  <a:srgbClr val="0E0F0C"/>
                </a:solidFill>
                <a:latin typeface="Arial"/>
                <a:cs typeface="Arial"/>
              </a:rPr>
              <a:t>interpret</a:t>
            </a:r>
            <a:r>
              <a:rPr sz="850" i="1" spc="-6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163821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163821"/>
                </a:solidFill>
                <a:latin typeface="Arial"/>
                <a:cs typeface="Arial"/>
              </a:rPr>
              <a:t> 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operate</a:t>
            </a:r>
            <a:r>
              <a:rPr sz="850" i="1" spc="60" dirty="0">
                <a:solidFill>
                  <a:srgbClr val="163821"/>
                </a:solidFill>
                <a:latin typeface="Arial"/>
                <a:cs typeface="Arial"/>
              </a:rPr>
              <a:t>,  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schedule</a:t>
            </a:r>
            <a:r>
              <a:rPr sz="850" i="1" spc="60" dirty="0">
                <a:solidFill>
                  <a:srgbClr val="1A4B2B"/>
                </a:solidFill>
                <a:latin typeface="Arial"/>
                <a:cs typeface="Arial"/>
              </a:rPr>
              <a:t>,</a:t>
            </a:r>
            <a:r>
              <a:rPr sz="850" i="1" spc="-120" dirty="0">
                <a:solidFill>
                  <a:srgbClr val="1A4B2B"/>
                </a:solidFill>
                <a:latin typeface="Arial"/>
                <a:cs typeface="Arial"/>
              </a:rPr>
              <a:t> </a:t>
            </a:r>
            <a:r>
              <a:rPr sz="850" i="1" spc="70" dirty="0">
                <a:solidFill>
                  <a:srgbClr val="0E0F0C"/>
                </a:solidFill>
                <a:latin typeface="Arial"/>
                <a:cs typeface="Arial"/>
              </a:rPr>
              <a:t>sketch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2347" y="3933333"/>
            <a:ext cx="1592580" cy="106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55700"/>
              </a:lnSpc>
              <a:spcBef>
                <a:spcPts val="100"/>
              </a:spcBef>
            </a:pPr>
            <a:r>
              <a:rPr sz="2200" b="1" spc="25" dirty="0">
                <a:solidFill>
                  <a:srgbClr val="0E0F0C"/>
                </a:solidFill>
                <a:latin typeface="Arial"/>
                <a:cs typeface="Arial"/>
              </a:rPr>
              <a:t>understand  </a:t>
            </a:r>
            <a:r>
              <a:rPr sz="2200" b="1" spc="100" dirty="0">
                <a:solidFill>
                  <a:srgbClr val="0E0F0C"/>
                </a:solidFill>
                <a:latin typeface="Arial"/>
                <a:cs typeface="Arial"/>
              </a:rPr>
              <a:t>remember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17914" y="4011286"/>
            <a:ext cx="3356610" cy="5086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1100" spc="-30" dirty="0">
                <a:solidFill>
                  <a:srgbClr val="0E0F0C"/>
                </a:solidFill>
                <a:latin typeface="Arial"/>
                <a:cs typeface="Arial"/>
              </a:rPr>
              <a:t>Expla </a:t>
            </a:r>
            <a:r>
              <a:rPr sz="1100" spc="60" dirty="0">
                <a:solidFill>
                  <a:srgbClr val="1A2D3F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0E0F0C"/>
                </a:solidFill>
                <a:latin typeface="Arial"/>
                <a:cs typeface="Arial"/>
              </a:rPr>
              <a:t>n </a:t>
            </a:r>
            <a:r>
              <a:rPr sz="1100" spc="50" dirty="0">
                <a:solidFill>
                  <a:srgbClr val="0E0F0C"/>
                </a:solidFill>
                <a:latin typeface="Arial"/>
                <a:cs typeface="Arial"/>
              </a:rPr>
              <a:t>ideas or</a:t>
            </a:r>
            <a:r>
              <a:rPr sz="1100" spc="-4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0E0F0C"/>
                </a:solidFill>
                <a:latin typeface="Arial"/>
                <a:cs typeface="Arial"/>
              </a:rPr>
              <a:t>concepts</a:t>
            </a:r>
            <a:endParaRPr sz="1100">
              <a:latin typeface="Arial"/>
              <a:cs typeface="Arial"/>
            </a:endParaRPr>
          </a:p>
          <a:p>
            <a:pPr marL="12700" marR="5080" indent="635">
              <a:lnSpc>
                <a:spcPct val="108400"/>
              </a:lnSpc>
              <a:spcBef>
                <a:spcPts val="70"/>
              </a:spcBef>
            </a:pP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classify</a:t>
            </a:r>
            <a:r>
              <a:rPr sz="850" i="1" spc="-3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describ</a:t>
            </a:r>
            <a:r>
              <a:rPr sz="850" i="1" spc="-3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5" dirty="0">
                <a:solidFill>
                  <a:srgbClr val="0E0F0C"/>
                </a:solidFill>
                <a:latin typeface="Arial"/>
                <a:cs typeface="Arial"/>
              </a:rPr>
              <a:t>e</a:t>
            </a:r>
            <a:r>
              <a:rPr sz="850" i="1" spc="25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discuss</a:t>
            </a:r>
            <a:r>
              <a:rPr sz="850" i="1" spc="-8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expla</a:t>
            </a:r>
            <a:r>
              <a:rPr sz="850" i="1" spc="-12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in</a:t>
            </a:r>
            <a:r>
              <a:rPr sz="850" i="1" spc="-14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25" dirty="0">
                <a:solidFill>
                  <a:srgbClr val="0E0F0C"/>
                </a:solidFill>
                <a:latin typeface="Arial"/>
                <a:cs typeface="Arial"/>
              </a:rPr>
              <a:t>identify</a:t>
            </a:r>
            <a:r>
              <a:rPr sz="850" i="1" spc="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locate</a:t>
            </a:r>
            <a:r>
              <a:rPr sz="850" i="1" spc="-1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10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40" dirty="0">
                <a:solidFill>
                  <a:srgbClr val="0E0F0C"/>
                </a:solidFill>
                <a:latin typeface="Arial"/>
                <a:cs typeface="Arial"/>
              </a:rPr>
              <a:t>recognize</a:t>
            </a:r>
            <a:r>
              <a:rPr sz="850" i="1" spc="-10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dirty="0">
                <a:solidFill>
                  <a:srgbClr val="1A2D3F"/>
                </a:solidFill>
                <a:latin typeface="Arial"/>
                <a:cs typeface="Arial"/>
              </a:rPr>
              <a:t>,  </a:t>
            </a:r>
            <a:r>
              <a:rPr sz="850" i="1" dirty="0">
                <a:solidFill>
                  <a:srgbClr val="0E0F0C"/>
                </a:solidFill>
                <a:latin typeface="Arial"/>
                <a:cs typeface="Arial"/>
              </a:rPr>
              <a:t>report </a:t>
            </a:r>
            <a:r>
              <a:rPr sz="850" i="1" dirty="0">
                <a:solidFill>
                  <a:srgbClr val="1A2D3F"/>
                </a:solidFill>
                <a:latin typeface="Arial"/>
                <a:cs typeface="Arial"/>
              </a:rPr>
              <a:t>, </a:t>
            </a:r>
            <a:r>
              <a:rPr sz="850" i="1" dirty="0">
                <a:solidFill>
                  <a:srgbClr val="0E0F0C"/>
                </a:solidFill>
                <a:latin typeface="Arial"/>
                <a:cs typeface="Arial"/>
              </a:rPr>
              <a:t>select </a:t>
            </a:r>
            <a:r>
              <a:rPr sz="850" i="1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3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60" dirty="0">
                <a:solidFill>
                  <a:srgbClr val="0E0F0C"/>
                </a:solidFill>
                <a:latin typeface="Arial"/>
                <a:cs typeface="Arial"/>
              </a:rPr>
              <a:t>translate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15077" y="4637236"/>
            <a:ext cx="3211195" cy="3683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300"/>
              </a:spcBef>
            </a:pPr>
            <a:r>
              <a:rPr sz="1100" spc="55" dirty="0">
                <a:solidFill>
                  <a:srgbClr val="0E0F0C"/>
                </a:solidFill>
                <a:latin typeface="Arial"/>
                <a:cs typeface="Arial"/>
              </a:rPr>
              <a:t>Recall</a:t>
            </a:r>
            <a:r>
              <a:rPr sz="1100" spc="-6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0E0F0C"/>
                </a:solidFill>
                <a:latin typeface="Arial"/>
                <a:cs typeface="Arial"/>
              </a:rPr>
              <a:t>facts</a:t>
            </a:r>
            <a:r>
              <a:rPr sz="1100" spc="2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0E0F0C"/>
                </a:solidFill>
                <a:latin typeface="Arial"/>
                <a:cs typeface="Arial"/>
              </a:rPr>
              <a:t>and</a:t>
            </a:r>
            <a:r>
              <a:rPr sz="1100" spc="-114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0E0F0C"/>
                </a:solidFill>
                <a:latin typeface="Arial"/>
                <a:cs typeface="Arial"/>
              </a:rPr>
              <a:t>bas</a:t>
            </a:r>
            <a:r>
              <a:rPr sz="1100" spc="60" dirty="0">
                <a:solidFill>
                  <a:srgbClr val="1A2D3F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0E0F0C"/>
                </a:solidFill>
                <a:latin typeface="Arial"/>
                <a:cs typeface="Arial"/>
              </a:rPr>
              <a:t>c</a:t>
            </a:r>
            <a:r>
              <a:rPr sz="1100" spc="-4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0E0F0C"/>
                </a:solidFill>
                <a:latin typeface="Arial"/>
                <a:cs typeface="Arial"/>
              </a:rPr>
              <a:t>concepts</a:t>
            </a:r>
            <a:endParaRPr sz="11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55"/>
              </a:spcBef>
            </a:pP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defi</a:t>
            </a:r>
            <a:r>
              <a:rPr sz="850" i="1" spc="-12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45" dirty="0">
                <a:solidFill>
                  <a:srgbClr val="0E0F0C"/>
                </a:solidFill>
                <a:latin typeface="Arial"/>
                <a:cs typeface="Arial"/>
              </a:rPr>
              <a:t>ne</a:t>
            </a:r>
            <a:r>
              <a:rPr sz="850" i="1" spc="45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4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0E0F0C"/>
                </a:solidFill>
                <a:latin typeface="Arial"/>
                <a:cs typeface="Arial"/>
              </a:rPr>
              <a:t>duplicate</a:t>
            </a:r>
            <a:r>
              <a:rPr sz="850" i="1" spc="10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9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0E0F0C"/>
                </a:solidFill>
                <a:latin typeface="Arial"/>
                <a:cs typeface="Arial"/>
              </a:rPr>
              <a:t>list</a:t>
            </a:r>
            <a:r>
              <a:rPr sz="850" i="1" spc="-10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2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10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80" dirty="0">
                <a:solidFill>
                  <a:srgbClr val="0E0F0C"/>
                </a:solidFill>
                <a:latin typeface="Arial"/>
                <a:cs typeface="Arial"/>
              </a:rPr>
              <a:t>mem</a:t>
            </a:r>
            <a:r>
              <a:rPr sz="850" i="1" spc="-120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40" dirty="0">
                <a:solidFill>
                  <a:srgbClr val="0E0F0C"/>
                </a:solidFill>
                <a:latin typeface="Arial"/>
                <a:cs typeface="Arial"/>
              </a:rPr>
              <a:t>o</a:t>
            </a:r>
            <a:r>
              <a:rPr sz="850" i="1" spc="40" dirty="0">
                <a:solidFill>
                  <a:srgbClr val="1A2D3F"/>
                </a:solidFill>
                <a:latin typeface="Arial"/>
                <a:cs typeface="Arial"/>
              </a:rPr>
              <a:t>r</a:t>
            </a:r>
            <a:r>
              <a:rPr sz="850" i="1" spc="40" dirty="0">
                <a:solidFill>
                  <a:srgbClr val="0E0F0C"/>
                </a:solidFill>
                <a:latin typeface="Arial"/>
                <a:cs typeface="Arial"/>
              </a:rPr>
              <a:t>ize</a:t>
            </a:r>
            <a:r>
              <a:rPr sz="850" i="1" spc="40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45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35" dirty="0">
                <a:solidFill>
                  <a:srgbClr val="1A2D3F"/>
                </a:solidFill>
                <a:latin typeface="Arial"/>
                <a:cs typeface="Arial"/>
              </a:rPr>
              <a:t>r</a:t>
            </a:r>
            <a:r>
              <a:rPr sz="850" i="1" spc="35" dirty="0">
                <a:solidFill>
                  <a:srgbClr val="0E0F0C"/>
                </a:solidFill>
                <a:latin typeface="Arial"/>
                <a:cs typeface="Arial"/>
              </a:rPr>
              <a:t>epeat</a:t>
            </a:r>
            <a:r>
              <a:rPr sz="850" i="1" spc="-65" dirty="0">
                <a:solidFill>
                  <a:srgbClr val="0E0F0C"/>
                </a:solidFill>
                <a:latin typeface="Arial"/>
                <a:cs typeface="Arial"/>
              </a:rPr>
              <a:t> </a:t>
            </a:r>
            <a:r>
              <a:rPr sz="850" i="1" spc="15" dirty="0">
                <a:solidFill>
                  <a:srgbClr val="1A2D3F"/>
                </a:solidFill>
                <a:latin typeface="Arial"/>
                <a:cs typeface="Arial"/>
              </a:rPr>
              <a:t>,</a:t>
            </a:r>
            <a:r>
              <a:rPr sz="850" i="1" spc="-120" dirty="0">
                <a:solidFill>
                  <a:srgbClr val="1A2D3F"/>
                </a:solidFill>
                <a:latin typeface="Arial"/>
                <a:cs typeface="Arial"/>
              </a:rPr>
              <a:t> </a:t>
            </a:r>
            <a:r>
              <a:rPr sz="850" i="1" spc="70" dirty="0">
                <a:solidFill>
                  <a:srgbClr val="0E0F0C"/>
                </a:solidFill>
                <a:latin typeface="Arial"/>
                <a:cs typeface="Arial"/>
              </a:rPr>
              <a:t>state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3003" y="5134092"/>
            <a:ext cx="12217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8405" algn="l"/>
              </a:tabLst>
            </a:pPr>
            <a:r>
              <a:rPr sz="950" spc="10" dirty="0">
                <a:solidFill>
                  <a:srgbClr val="898989"/>
                </a:solidFill>
                <a:latin typeface="Times New Roman"/>
                <a:cs typeface="Times New Roman"/>
              </a:rPr>
              <a:t>@c</a:t>
            </a:r>
            <a:r>
              <a:rPr sz="950" spc="10" dirty="0">
                <a:solidFill>
                  <a:srgbClr val="A7A5A3"/>
                </a:solidFill>
                <a:latin typeface="Times New Roman"/>
                <a:cs typeface="Times New Roman"/>
              </a:rPr>
              <a:t>i</a:t>
            </a:r>
            <a:r>
              <a:rPr sz="950" spc="10" dirty="0">
                <a:solidFill>
                  <a:srgbClr val="898989"/>
                </a:solidFill>
                <a:latin typeface="Times New Roman"/>
                <a:cs typeface="Times New Roman"/>
              </a:rPr>
              <a:t>rt</a:t>
            </a:r>
            <a:r>
              <a:rPr sz="950" spc="10" dirty="0">
                <a:solidFill>
                  <a:srgbClr val="A7A5A3"/>
                </a:solidFill>
                <a:latin typeface="Times New Roman"/>
                <a:cs typeface="Times New Roman"/>
              </a:rPr>
              <a:t>l</a:t>
            </a:r>
            <a:r>
              <a:rPr sz="950" spc="10" dirty="0">
                <a:solidFill>
                  <a:srgbClr val="898989"/>
                </a:solidFill>
                <a:latin typeface="Times New Roman"/>
                <a:cs typeface="Times New Roman"/>
              </a:rPr>
              <a:t>mooc</a:t>
            </a:r>
            <a:r>
              <a:rPr sz="950" spc="185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450" u="heavy" spc="25" dirty="0">
                <a:solidFill>
                  <a:srgbClr val="A7A5A3"/>
                </a:solidFill>
                <a:uFill>
                  <a:solidFill>
                    <a:srgbClr val="A7A5A3"/>
                  </a:solidFill>
                </a:uFill>
                <a:latin typeface="Arial"/>
                <a:cs typeface="Arial"/>
              </a:rPr>
              <a:t>l@	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45561" y="6489300"/>
            <a:ext cx="322580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solidFill>
                  <a:srgbClr val="1D3D6D"/>
                </a:solidFill>
                <a:latin typeface="Arial"/>
                <a:cs typeface="Arial"/>
              </a:rPr>
              <a:t>The </a:t>
            </a:r>
            <a:r>
              <a:rPr sz="950" spc="15" dirty="0">
                <a:solidFill>
                  <a:srgbClr val="1D3D6D"/>
                </a:solidFill>
                <a:latin typeface="Arial"/>
                <a:cs typeface="Arial"/>
              </a:rPr>
              <a:t>University of </a:t>
            </a:r>
            <a:r>
              <a:rPr sz="950" spc="35" dirty="0">
                <a:solidFill>
                  <a:srgbClr val="1D3D6D"/>
                </a:solidFill>
                <a:latin typeface="Arial"/>
                <a:cs typeface="Arial"/>
              </a:rPr>
              <a:t>Akron </a:t>
            </a:r>
            <a:r>
              <a:rPr sz="950" spc="25" dirty="0">
                <a:solidFill>
                  <a:srgbClr val="36507B"/>
                </a:solidFill>
                <a:latin typeface="Arial"/>
                <a:cs typeface="Arial"/>
              </a:rPr>
              <a:t>- </a:t>
            </a:r>
            <a:r>
              <a:rPr sz="950" spc="45" dirty="0">
                <a:solidFill>
                  <a:srgbClr val="1D3D6D"/>
                </a:solidFill>
                <a:latin typeface="Arial"/>
                <a:cs typeface="Arial"/>
              </a:rPr>
              <a:t>College </a:t>
            </a:r>
            <a:r>
              <a:rPr sz="950" spc="40" dirty="0">
                <a:solidFill>
                  <a:srgbClr val="1D3D6D"/>
                </a:solidFill>
                <a:latin typeface="Arial"/>
                <a:cs typeface="Arial"/>
              </a:rPr>
              <a:t>of Health</a:t>
            </a:r>
            <a:r>
              <a:rPr sz="950" spc="-50" dirty="0">
                <a:solidFill>
                  <a:srgbClr val="1D3D6D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1D3D6D"/>
                </a:solidFill>
                <a:latin typeface="Arial"/>
                <a:cs typeface="Arial"/>
              </a:rPr>
              <a:t>Professions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1107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School of Social Work</vt:lpstr>
      <vt:lpstr>Mission Statement- Graduate</vt:lpstr>
      <vt:lpstr>Mission Statement- Undergraduate</vt:lpstr>
      <vt:lpstr>Mission Statement - CHP</vt:lpstr>
      <vt:lpstr>Mission Statement- UA</vt:lpstr>
      <vt:lpstr>Field Placement Agencies</vt:lpstr>
      <vt:lpstr>How do we achieve our mission?</vt:lpstr>
      <vt:lpstr>PowerPoint Presentation</vt:lpstr>
      <vt:lpstr>Bloom's Taxonomv</vt:lpstr>
      <vt:lpstr>How do we achieve our mission?</vt:lpstr>
      <vt:lpstr>Field Education – Signature  Pedagogy for Social Work  Education</vt:lpstr>
      <vt:lpstr>Field Terms</vt:lpstr>
      <vt:lpstr>Starting Point…</vt:lpstr>
      <vt:lpstr>Starting Point…</vt:lpstr>
      <vt:lpstr>Do you remember your beginning?</vt:lpstr>
      <vt:lpstr>Getting started</vt:lpstr>
      <vt:lpstr>Getting started</vt:lpstr>
      <vt:lpstr>Field Learning</vt:lpstr>
      <vt:lpstr>Assessing your student</vt:lpstr>
      <vt:lpstr>Assessing your student</vt:lpstr>
      <vt:lpstr>Describe how one hour supervision  should look …for a social work  student (intern).</vt:lpstr>
      <vt:lpstr>Observe</vt:lpstr>
      <vt:lpstr>Stages of the Field Instruction Process</vt:lpstr>
      <vt:lpstr>Competent, ethical social worker who  demonstrates knowledge &amp; skills required  to engage, assess, intervene, and evaluate  practice with all client systems.</vt:lpstr>
      <vt:lpstr>Literature support</vt:lpstr>
      <vt:lpstr>Field Documentation –</vt:lpstr>
      <vt:lpstr>Documentation</vt:lpstr>
      <vt:lpstr>Documentation matters &amp; there is help</vt:lpstr>
      <vt:lpstr>School of Social Work Website</vt:lpstr>
      <vt:lpstr>Field Instructor</vt:lpstr>
      <vt:lpstr>Questions – Ask your field contact person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</dc:creator>
  <cp:lastModifiedBy>0</cp:lastModifiedBy>
  <cp:revision>3</cp:revision>
  <dcterms:created xsi:type="dcterms:W3CDTF">2019-07-22T12:34:57Z</dcterms:created>
  <dcterms:modified xsi:type="dcterms:W3CDTF">2019-08-02T19:34:21Z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2019-07-22T00:00:00Z</vt:filetime>
  </property>
</Properties>
</file>